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79" r:id="rId4"/>
    <p:sldId id="258" r:id="rId5"/>
    <p:sldId id="280" r:id="rId6"/>
    <p:sldId id="281" r:id="rId7"/>
    <p:sldId id="282" r:id="rId8"/>
    <p:sldId id="283" r:id="rId9"/>
    <p:sldId id="259" r:id="rId10"/>
    <p:sldId id="274" r:id="rId11"/>
    <p:sldId id="284" r:id="rId12"/>
    <p:sldId id="277" r:id="rId13"/>
  </p:sldIdLst>
  <p:sldSz cx="12192000" cy="6858000"/>
  <p:notesSz cx="6797675" cy="9926638"/>
  <p:custDataLst>
    <p:tags r:id="rId15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50160" autoAdjust="0"/>
  </p:normalViewPr>
  <p:slideViewPr>
    <p:cSldViewPr snapToGrid="0">
      <p:cViewPr varScale="1">
        <p:scale>
          <a:sx n="42" d="100"/>
          <a:sy n="42" d="100"/>
        </p:scale>
        <p:origin x="151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4FC5B2-0772-413D-8FEC-BC814FB8704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C0F93D-1559-4C0D-9E75-1BE0C73377BF}">
      <dgm:prSet/>
      <dgm:spPr/>
      <dgm:t>
        <a:bodyPr/>
        <a:lstStyle/>
        <a:p>
          <a:r>
            <a:rPr lang="en-US" dirty="0"/>
            <a:t>Märit Bergendahl </a:t>
          </a:r>
          <a:r>
            <a:rPr lang="en-US" dirty="0" err="1"/>
            <a:t>utredare</a:t>
          </a:r>
          <a:endParaRPr lang="en-US" dirty="0"/>
        </a:p>
      </dgm:t>
    </dgm:pt>
    <dgm:pt modelId="{932E0DA9-6BFD-419C-8AC2-74C282CBA772}" type="parTrans" cxnId="{1EB4F53A-90E2-4863-82F3-E9CF2DD8DD59}">
      <dgm:prSet/>
      <dgm:spPr/>
      <dgm:t>
        <a:bodyPr/>
        <a:lstStyle/>
        <a:p>
          <a:endParaRPr lang="en-US"/>
        </a:p>
      </dgm:t>
    </dgm:pt>
    <dgm:pt modelId="{002A04B5-D71E-4A2F-B94B-07217B8B5B44}" type="sibTrans" cxnId="{1EB4F53A-90E2-4863-82F3-E9CF2DD8DD59}">
      <dgm:prSet/>
      <dgm:spPr/>
      <dgm:t>
        <a:bodyPr/>
        <a:lstStyle/>
        <a:p>
          <a:endParaRPr lang="en-US"/>
        </a:p>
      </dgm:t>
    </dgm:pt>
    <dgm:pt modelId="{DA3FAA11-EB49-44E0-88A6-597BCC4E7D1A}">
      <dgm:prSet/>
      <dgm:spPr/>
      <dgm:t>
        <a:bodyPr/>
        <a:lstStyle/>
        <a:p>
          <a:r>
            <a:rPr lang="en-US"/>
            <a:t>Kristin Holgersson utredningssekreterare</a:t>
          </a:r>
        </a:p>
      </dgm:t>
    </dgm:pt>
    <dgm:pt modelId="{C94E1E6C-D736-4844-90F3-A1574343C17C}" type="parTrans" cxnId="{64737F7D-5945-40EC-8676-8D2DEF2ECBB2}">
      <dgm:prSet/>
      <dgm:spPr/>
      <dgm:t>
        <a:bodyPr/>
        <a:lstStyle/>
        <a:p>
          <a:endParaRPr lang="en-US"/>
        </a:p>
      </dgm:t>
    </dgm:pt>
    <dgm:pt modelId="{6525DB1E-1349-47CF-86C5-0AF7AA4A7ADE}" type="sibTrans" cxnId="{64737F7D-5945-40EC-8676-8D2DEF2ECBB2}">
      <dgm:prSet/>
      <dgm:spPr/>
      <dgm:t>
        <a:bodyPr/>
        <a:lstStyle/>
        <a:p>
          <a:endParaRPr lang="en-US"/>
        </a:p>
      </dgm:t>
    </dgm:pt>
    <dgm:pt modelId="{E46365D5-19A0-4FF0-A77B-81FCD7818A93}">
      <dgm:prSet/>
      <dgm:spPr/>
      <dgm:t>
        <a:bodyPr/>
        <a:lstStyle/>
        <a:p>
          <a:r>
            <a:rPr lang="en-US" dirty="0"/>
            <a:t>Peter Hofverberg </a:t>
          </a:r>
          <a:r>
            <a:rPr lang="en-US" dirty="0" err="1"/>
            <a:t>utredningssekreterare</a:t>
          </a:r>
          <a:endParaRPr lang="en-US" dirty="0"/>
        </a:p>
      </dgm:t>
    </dgm:pt>
    <dgm:pt modelId="{8C1996C5-46FB-4636-A525-69782BFE17B5}" type="parTrans" cxnId="{FB84AC19-EBA9-4156-A140-D0D6D59CAA9D}">
      <dgm:prSet/>
      <dgm:spPr/>
      <dgm:t>
        <a:bodyPr/>
        <a:lstStyle/>
        <a:p>
          <a:endParaRPr lang="en-US"/>
        </a:p>
      </dgm:t>
    </dgm:pt>
    <dgm:pt modelId="{9471A252-E407-44D1-85ED-77E2328D8794}" type="sibTrans" cxnId="{FB84AC19-EBA9-4156-A140-D0D6D59CAA9D}">
      <dgm:prSet/>
      <dgm:spPr/>
      <dgm:t>
        <a:bodyPr/>
        <a:lstStyle/>
        <a:p>
          <a:endParaRPr lang="en-US"/>
        </a:p>
      </dgm:t>
    </dgm:pt>
    <dgm:pt modelId="{C55E7851-A0A1-452B-8AEC-54AFA968FD43}" type="pres">
      <dgm:prSet presAssocID="{C04FC5B2-0772-413D-8FEC-BC814FB8704B}" presName="diagram" presStyleCnt="0">
        <dgm:presLayoutVars>
          <dgm:dir/>
          <dgm:resizeHandles val="exact"/>
        </dgm:presLayoutVars>
      </dgm:prSet>
      <dgm:spPr/>
    </dgm:pt>
    <dgm:pt modelId="{F9F45E56-9B08-41F3-9C43-1657C403484A}" type="pres">
      <dgm:prSet presAssocID="{42C0F93D-1559-4C0D-9E75-1BE0C73377BF}" presName="node" presStyleLbl="node1" presStyleIdx="0" presStyleCnt="3">
        <dgm:presLayoutVars>
          <dgm:bulletEnabled val="1"/>
        </dgm:presLayoutVars>
      </dgm:prSet>
      <dgm:spPr/>
    </dgm:pt>
    <dgm:pt modelId="{BC549245-3A43-47E1-82FB-1C1D506A68E6}" type="pres">
      <dgm:prSet presAssocID="{002A04B5-D71E-4A2F-B94B-07217B8B5B44}" presName="sibTrans" presStyleCnt="0"/>
      <dgm:spPr/>
    </dgm:pt>
    <dgm:pt modelId="{A7F4E7E4-57C0-4317-A162-25A08AEB8BE1}" type="pres">
      <dgm:prSet presAssocID="{DA3FAA11-EB49-44E0-88A6-597BCC4E7D1A}" presName="node" presStyleLbl="node1" presStyleIdx="1" presStyleCnt="3">
        <dgm:presLayoutVars>
          <dgm:bulletEnabled val="1"/>
        </dgm:presLayoutVars>
      </dgm:prSet>
      <dgm:spPr/>
    </dgm:pt>
    <dgm:pt modelId="{911365C6-CAAF-41CF-8D55-18C31181C37F}" type="pres">
      <dgm:prSet presAssocID="{6525DB1E-1349-47CF-86C5-0AF7AA4A7ADE}" presName="sibTrans" presStyleCnt="0"/>
      <dgm:spPr/>
    </dgm:pt>
    <dgm:pt modelId="{80E0DE0E-D005-43BF-B67D-E7FC8B3CE13C}" type="pres">
      <dgm:prSet presAssocID="{E46365D5-19A0-4FF0-A77B-81FCD7818A93}" presName="node" presStyleLbl="node1" presStyleIdx="2" presStyleCnt="3">
        <dgm:presLayoutVars>
          <dgm:bulletEnabled val="1"/>
        </dgm:presLayoutVars>
      </dgm:prSet>
      <dgm:spPr/>
    </dgm:pt>
  </dgm:ptLst>
  <dgm:cxnLst>
    <dgm:cxn modelId="{FB84AC19-EBA9-4156-A140-D0D6D59CAA9D}" srcId="{C04FC5B2-0772-413D-8FEC-BC814FB8704B}" destId="{E46365D5-19A0-4FF0-A77B-81FCD7818A93}" srcOrd="2" destOrd="0" parTransId="{8C1996C5-46FB-4636-A525-69782BFE17B5}" sibTransId="{9471A252-E407-44D1-85ED-77E2328D8794}"/>
    <dgm:cxn modelId="{BFD7C31B-2947-449B-8D07-0ABC45721974}" type="presOf" srcId="{DA3FAA11-EB49-44E0-88A6-597BCC4E7D1A}" destId="{A7F4E7E4-57C0-4317-A162-25A08AEB8BE1}" srcOrd="0" destOrd="0" presId="urn:microsoft.com/office/officeart/2005/8/layout/default"/>
    <dgm:cxn modelId="{1EB4F53A-90E2-4863-82F3-E9CF2DD8DD59}" srcId="{C04FC5B2-0772-413D-8FEC-BC814FB8704B}" destId="{42C0F93D-1559-4C0D-9E75-1BE0C73377BF}" srcOrd="0" destOrd="0" parTransId="{932E0DA9-6BFD-419C-8AC2-74C282CBA772}" sibTransId="{002A04B5-D71E-4A2F-B94B-07217B8B5B44}"/>
    <dgm:cxn modelId="{0D110266-55E3-4294-B344-BF04D408D942}" type="presOf" srcId="{C04FC5B2-0772-413D-8FEC-BC814FB8704B}" destId="{C55E7851-A0A1-452B-8AEC-54AFA968FD43}" srcOrd="0" destOrd="0" presId="urn:microsoft.com/office/officeart/2005/8/layout/default"/>
    <dgm:cxn modelId="{64737F7D-5945-40EC-8676-8D2DEF2ECBB2}" srcId="{C04FC5B2-0772-413D-8FEC-BC814FB8704B}" destId="{DA3FAA11-EB49-44E0-88A6-597BCC4E7D1A}" srcOrd="1" destOrd="0" parTransId="{C94E1E6C-D736-4844-90F3-A1574343C17C}" sibTransId="{6525DB1E-1349-47CF-86C5-0AF7AA4A7ADE}"/>
    <dgm:cxn modelId="{0CAEFE9A-073C-4501-A780-64AB879010A6}" type="presOf" srcId="{42C0F93D-1559-4C0D-9E75-1BE0C73377BF}" destId="{F9F45E56-9B08-41F3-9C43-1657C403484A}" srcOrd="0" destOrd="0" presId="urn:microsoft.com/office/officeart/2005/8/layout/default"/>
    <dgm:cxn modelId="{C296F7CB-2DCA-4676-A620-BBA215356A43}" type="presOf" srcId="{E46365D5-19A0-4FF0-A77B-81FCD7818A93}" destId="{80E0DE0E-D005-43BF-B67D-E7FC8B3CE13C}" srcOrd="0" destOrd="0" presId="urn:microsoft.com/office/officeart/2005/8/layout/default"/>
    <dgm:cxn modelId="{E91AD976-6D3E-4CC1-8FE1-F99813140F53}" type="presParOf" srcId="{C55E7851-A0A1-452B-8AEC-54AFA968FD43}" destId="{F9F45E56-9B08-41F3-9C43-1657C403484A}" srcOrd="0" destOrd="0" presId="urn:microsoft.com/office/officeart/2005/8/layout/default"/>
    <dgm:cxn modelId="{1B04466F-5368-4511-B825-9B3085D857DF}" type="presParOf" srcId="{C55E7851-A0A1-452B-8AEC-54AFA968FD43}" destId="{BC549245-3A43-47E1-82FB-1C1D506A68E6}" srcOrd="1" destOrd="0" presId="urn:microsoft.com/office/officeart/2005/8/layout/default"/>
    <dgm:cxn modelId="{2C0A586B-3D1B-4766-A569-5CBD9BE34CA4}" type="presParOf" srcId="{C55E7851-A0A1-452B-8AEC-54AFA968FD43}" destId="{A7F4E7E4-57C0-4317-A162-25A08AEB8BE1}" srcOrd="2" destOrd="0" presId="urn:microsoft.com/office/officeart/2005/8/layout/default"/>
    <dgm:cxn modelId="{00E9F6B9-1C02-48FD-95C8-076AA961148C}" type="presParOf" srcId="{C55E7851-A0A1-452B-8AEC-54AFA968FD43}" destId="{911365C6-CAAF-41CF-8D55-18C31181C37F}" srcOrd="3" destOrd="0" presId="urn:microsoft.com/office/officeart/2005/8/layout/default"/>
    <dgm:cxn modelId="{5846F112-8BD8-465E-A966-9340FDD30AA6}" type="presParOf" srcId="{C55E7851-A0A1-452B-8AEC-54AFA968FD43}" destId="{80E0DE0E-D005-43BF-B67D-E7FC8B3CE13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F45E56-9B08-41F3-9C43-1657C403484A}">
      <dsp:nvSpPr>
        <dsp:cNvPr id="0" name=""/>
        <dsp:cNvSpPr/>
      </dsp:nvSpPr>
      <dsp:spPr>
        <a:xfrm>
          <a:off x="0" y="1037442"/>
          <a:ext cx="3423660" cy="20541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Märit Bergendahl </a:t>
          </a:r>
          <a:r>
            <a:rPr lang="en-US" sz="2600" kern="1200" dirty="0" err="1"/>
            <a:t>utredare</a:t>
          </a:r>
          <a:endParaRPr lang="en-US" sz="2600" kern="1200" dirty="0"/>
        </a:p>
      </dsp:txBody>
      <dsp:txXfrm>
        <a:off x="0" y="1037442"/>
        <a:ext cx="3423660" cy="2054196"/>
      </dsp:txXfrm>
    </dsp:sp>
    <dsp:sp modelId="{A7F4E7E4-57C0-4317-A162-25A08AEB8BE1}">
      <dsp:nvSpPr>
        <dsp:cNvPr id="0" name=""/>
        <dsp:cNvSpPr/>
      </dsp:nvSpPr>
      <dsp:spPr>
        <a:xfrm>
          <a:off x="3766027" y="1037442"/>
          <a:ext cx="3423660" cy="20541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Kristin Holgersson utredningssekreterare</a:t>
          </a:r>
        </a:p>
      </dsp:txBody>
      <dsp:txXfrm>
        <a:off x="3766027" y="1037442"/>
        <a:ext cx="3423660" cy="2054196"/>
      </dsp:txXfrm>
    </dsp:sp>
    <dsp:sp modelId="{80E0DE0E-D005-43BF-B67D-E7FC8B3CE13C}">
      <dsp:nvSpPr>
        <dsp:cNvPr id="0" name=""/>
        <dsp:cNvSpPr/>
      </dsp:nvSpPr>
      <dsp:spPr>
        <a:xfrm>
          <a:off x="7532054" y="1037442"/>
          <a:ext cx="3423660" cy="20541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Peter Hofverberg </a:t>
          </a:r>
          <a:r>
            <a:rPr lang="en-US" sz="2600" kern="1200" dirty="0" err="1"/>
            <a:t>utredningssekreterare</a:t>
          </a:r>
          <a:endParaRPr lang="en-US" sz="2600" kern="1200" dirty="0"/>
        </a:p>
      </dsp:txBody>
      <dsp:txXfrm>
        <a:off x="7532054" y="1037442"/>
        <a:ext cx="3423660" cy="2054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887CC-FE88-40EE-9A1A-890E87B1D2B8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D7526-25F6-40DF-951D-DF47C17D5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412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Skälen:</a:t>
            </a:r>
          </a:p>
          <a:p>
            <a:endParaRPr lang="sv-SE" dirty="0"/>
          </a:p>
          <a:p>
            <a:r>
              <a:rPr lang="sv-SE" dirty="0"/>
              <a:t>Stora förändringar </a:t>
            </a:r>
          </a:p>
          <a:p>
            <a:pPr marL="228600" indent="-228600">
              <a:buAutoNum type="arabicPeriod"/>
            </a:pPr>
            <a:r>
              <a:rPr lang="sv-SE" dirty="0"/>
              <a:t>2010 – ny organisation för veterinär </a:t>
            </a:r>
            <a:r>
              <a:rPr lang="sv-SE" dirty="0" err="1"/>
              <a:t>sevice</a:t>
            </a:r>
            <a:r>
              <a:rPr lang="sv-SE" dirty="0"/>
              <a:t>, bl.a. privatpraktiserande vet i större utsträckning fick möjlighet att delta i smittskydds och jourberedskap, samt den nya lagen om verksamhet inom djurens hälso-och sjukvård trädde ikraft som innebar nya behörighetsregleringar inom djursjukvården.</a:t>
            </a:r>
          </a:p>
          <a:p>
            <a:pPr marL="228600" indent="-228600">
              <a:buAutoNum type="arabicPeriod"/>
            </a:pPr>
            <a:r>
              <a:rPr lang="sv-SE" dirty="0"/>
              <a:t>Teknisk utveckling-större efterfrågan-större enheter i djurhållningen.</a:t>
            </a:r>
          </a:p>
          <a:p>
            <a:pPr marL="228600" indent="-228600">
              <a:buAutoNum type="arabicPeriod"/>
            </a:pPr>
            <a:r>
              <a:rPr lang="sv-SE" dirty="0"/>
              <a:t> Marknadsexpansion – ägarstrukturer – personalbrist?</a:t>
            </a:r>
          </a:p>
          <a:p>
            <a:pPr marL="228600" indent="-228600">
              <a:buAutoNum type="arabicPeriod"/>
            </a:pPr>
            <a:endParaRPr lang="sv-SE" dirty="0"/>
          </a:p>
          <a:p>
            <a:pPr marL="0" indent="0">
              <a:buNone/>
            </a:pPr>
            <a:r>
              <a:rPr lang="sv-SE" dirty="0"/>
              <a:t>Statliga åtagandet - </a:t>
            </a:r>
            <a:r>
              <a:rPr lang="sv-SE" dirty="0" err="1"/>
              <a:t>SJVs</a:t>
            </a:r>
            <a:r>
              <a:rPr lang="sv-SE" dirty="0"/>
              <a:t> ansvar för </a:t>
            </a:r>
            <a:r>
              <a:rPr lang="sv-SE" dirty="0" err="1"/>
              <a:t>veterinr</a:t>
            </a:r>
            <a:r>
              <a:rPr lang="sv-SE" dirty="0"/>
              <a:t> service av ekonomiskt intresse.(delvis statligt anslag)</a:t>
            </a:r>
          </a:p>
          <a:p>
            <a:pPr marL="228600" indent="-228600">
              <a:buAutoNum type="arabicPeriod"/>
            </a:pPr>
            <a:r>
              <a:rPr lang="sv-SE" dirty="0"/>
              <a:t>Litet intresse från privatpraktiserande.</a:t>
            </a:r>
          </a:p>
          <a:p>
            <a:pPr marL="228600" indent="-228600">
              <a:buAutoNum type="arabicPeriod"/>
            </a:pPr>
            <a:r>
              <a:rPr lang="sv-SE" dirty="0"/>
              <a:t>Riksrevisionens rapport Statens ansvar för veterinär service pekar på stora brister</a:t>
            </a:r>
          </a:p>
          <a:p>
            <a:pPr marL="228600" indent="-228600">
              <a:buAutoNum type="arabicPeriod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D7526-25F6-40DF-951D-DF47C17D5C05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3602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föreslå åtgärder för att säkerställa att det statliga åtagandet inom veterinär service och tillgången till veterinärer vid utbrott av smittsamma </a:t>
            </a:r>
            <a:r>
              <a:rPr lang="sv-SE" dirty="0" err="1"/>
              <a:t>djursjukdomar</a:t>
            </a:r>
            <a:r>
              <a:rPr lang="sv-SE" dirty="0"/>
              <a:t> kan utföras på ett ändamålsenligt sätt, inklusive frågor om upphandling, statligt stöd och beräkningsmetoder för den statliga ersättningen</a:t>
            </a:r>
          </a:p>
          <a:p>
            <a:r>
              <a:rPr lang="sv-SE" dirty="0"/>
              <a:t>• granska ansvarsfördelningen mellan staten och privata veterinärer i fråga om smittskyddsberedskap och beredskap under jourtid och lämna förslag </a:t>
            </a:r>
          </a:p>
          <a:p>
            <a:r>
              <a:rPr lang="sv-SE" dirty="0"/>
              <a:t>på om ytterligare åtgärder behöver vidtas för att tilldela privata veterinärer ansvar för veterinär service och med vilka villkor, till exempel krav på </a:t>
            </a:r>
          </a:p>
          <a:p>
            <a:r>
              <a:rPr lang="sv-SE" dirty="0"/>
              <a:t>jourberedskap</a:t>
            </a:r>
          </a:p>
          <a:p>
            <a:r>
              <a:rPr lang="sv-SE" dirty="0"/>
              <a:t>• analysera och vid behov lämna förslag på villkoren för Distriktsveterinärernas veterinära tjänster när det gäller nivå på vård, rimligt avstånd och </a:t>
            </a:r>
          </a:p>
          <a:p>
            <a:r>
              <a:rPr lang="sv-SE" dirty="0"/>
              <a:t>inom vilka geografiska områden Distriktsveterinärerna ska vara verksamma </a:t>
            </a:r>
          </a:p>
          <a:p>
            <a:r>
              <a:rPr lang="sv-SE" dirty="0"/>
              <a:t>• analysera och föreslå hur beställar- och utförarrollen i arbetet med att säkerställa veterinär service kan hållas isär på ett tillfredsställande sätt i </a:t>
            </a:r>
          </a:p>
          <a:p>
            <a:r>
              <a:rPr lang="sv-SE" dirty="0"/>
              <a:t>nuvarande organisation och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D7526-25F6-40DF-951D-DF47C17D5C05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8028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Analysera det framtida resursbehovet av olika yrkeskategorier inom djurens hälso- och sjukvård</a:t>
            </a:r>
          </a:p>
          <a:p>
            <a:r>
              <a:rPr lang="sv-SE" dirty="0"/>
              <a:t>• bedöma behovet av antalet utbildningsplatser för veterinärer och djursjukskötare på kort och på lång sikt</a:t>
            </a:r>
          </a:p>
          <a:p>
            <a:r>
              <a:rPr lang="sv-SE" dirty="0"/>
              <a:t>• bedöma om ytterligare åtgärder bör vidtas vid antagningen till veterinärutbildningen eller inom ramen för utbildningen för att </a:t>
            </a:r>
          </a:p>
          <a:p>
            <a:r>
              <a:rPr lang="sv-SE" dirty="0"/>
              <a:t>säkerställa tillgången på veterinärer inom lantbrukssektorn och, i förekommande fall, föreslå sådana åtgärder</a:t>
            </a:r>
          </a:p>
          <a:p>
            <a:r>
              <a:rPr lang="sv-SE" dirty="0"/>
              <a:t>• bedöma om ytterligare åtgärder bör vidtas för att möjliggöra för veterinärer med examen från ett land utanför EU/EES och Schweiz </a:t>
            </a:r>
          </a:p>
          <a:p>
            <a:r>
              <a:rPr lang="sv-SE" dirty="0"/>
              <a:t>att verka inom djurens hälso- och sjukvård och, i förekommande fall, föreslå sådana åtgärder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D7526-25F6-40DF-951D-DF47C17D5C05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2984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1. </a:t>
            </a:r>
            <a:r>
              <a:rPr lang="sv-SE" dirty="0" err="1"/>
              <a:t>Llämna</a:t>
            </a:r>
            <a:r>
              <a:rPr lang="sv-SE" dirty="0"/>
              <a:t> förslag på hur ett system med verksamhetstillsyn skulle kunna se ut </a:t>
            </a:r>
          </a:p>
          <a:p>
            <a:r>
              <a:rPr lang="sv-SE" dirty="0"/>
              <a:t>med utgångspunkt från Statskontorets rapport</a:t>
            </a:r>
          </a:p>
          <a:p>
            <a:r>
              <a:rPr lang="sv-SE" dirty="0"/>
              <a:t>2. Bedöma om avgiftsfinansiering för individ- och verksamhetstillsyn inom djurens hälso- och sjukvård bör införas och vid denna bedömning bland </a:t>
            </a:r>
          </a:p>
          <a:p>
            <a:r>
              <a:rPr lang="sv-SE" dirty="0"/>
              <a:t>annat väga de kostnader ett sådant system skulle medföra för företag </a:t>
            </a:r>
            <a:r>
              <a:rPr lang="sv-SE" dirty="0" err="1"/>
              <a:t>motden</a:t>
            </a:r>
            <a:r>
              <a:rPr lang="sv-SE" dirty="0"/>
              <a:t> nytta som förslaget avses leda till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D7526-25F6-40DF-951D-DF47C17D5C05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3308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993268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88574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233D6990-1004-4A1F-9FDA-5830B9D5A484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 descr="RK Logga VIT">
            <a:extLst>
              <a:ext uri="{FF2B5EF4-FFF2-40B4-BE49-F238E27FC236}">
                <a16:creationId xmlns:a16="http://schemas.microsoft.com/office/drawing/2014/main" id="{F329FCDB-CEBE-4651-A5D6-9B56C6DE91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819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34056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351843" y="1893600"/>
            <a:ext cx="3452400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8127687" y="1893600"/>
            <a:ext cx="34508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2F3F3F-D4CD-4C78-B476-8DD550FFE88E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FF32AAA8-29ED-4DD8-B0F7-0FDF5545F4E2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649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två bildtext/kä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3421021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617565" y="5486400"/>
            <a:ext cx="5311635" cy="550863"/>
          </a:xfrm>
        </p:spPr>
        <p:txBody>
          <a:bodyPr anchor="b"/>
          <a:lstStyle>
            <a:lvl1pPr marL="0" indent="0" algn="r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Bildtext/källa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7A0106-448D-4074-8D09-F6351A6A1C03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A763B65C-97F2-4C3A-AB34-E4F9348E832A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4084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4129200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DA5FC-2B4E-4F40-B466-24D3BD765199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53413074-AE3A-469A-84ED-D2AC639C94D0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27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04154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99460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DB31C412-3EC0-48A4-9A3F-DFB78C976BE8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09471A44-F36E-4A81-A1FE-5BDC842C000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545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0C50-572B-47DC-A58B-CDFE5A030283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8738C347-B2CC-4AC0-8CA0-805476A1722D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RK Logga VIT">
            <a:extLst>
              <a:ext uri="{FF2B5EF4-FFF2-40B4-BE49-F238E27FC236}">
                <a16:creationId xmlns:a16="http://schemas.microsoft.com/office/drawing/2014/main" id="{F122BB65-906B-44EC-A3DE-89A8E7265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800" y="6160946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8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7200" tIns="223200" rIns="121917" bIns="60958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BA93-5507-47D4-BA73-9510C4CFB7E1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18881A04-1722-4BD9-8F62-E37225F35194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716173D4-2A54-4C35-A41C-6DCA9405D7F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70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gr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BD43-795F-4C50-AF45-3CB157E8B4A8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50B90D07-AB57-41E1-B1F4-718045B9F75D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390B52D5-DE42-4AB8-B78D-805CF0C432B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16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med utfall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  <a:ln w="19050">
            <a:solidFill>
              <a:schemeClr val="bg1"/>
            </a:solidFill>
          </a:ln>
        </p:spPr>
        <p:txBody>
          <a:bodyPr lIns="374400" tIns="223200" rIns="180000" anchor="t">
            <a:noAutofit/>
          </a:bodyPr>
          <a:lstStyle>
            <a:lvl1pPr algn="l"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0CC14C-A365-460A-878B-7590651A3474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DA79750F-291D-46C8-AAFD-ACC62BC0665F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 VIT">
            <a:extLst>
              <a:ext uri="{FF2B5EF4-FFF2-40B4-BE49-F238E27FC236}">
                <a16:creationId xmlns:a16="http://schemas.microsoft.com/office/drawing/2014/main" id="{D7F7FB22-B67F-47FA-9054-BEA56AAD16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3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AB80-E3F7-43B6-99B8-2CCF2C5AB7C1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14DF7E22-AF6B-48E9-98AC-C928827FB51A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76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>
            <a:lvl1pPr marL="468000" indent="-468000">
              <a:buFont typeface="+mj-lt"/>
              <a:buAutoNum type="arabicPeriod"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482-D5BE-411A-B1B9-E63121B0B9A5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5620836E-8334-4F8C-BB20-0FB655AD2FBD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359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622800" y="1890000"/>
            <a:ext cx="8074800" cy="4129200"/>
          </a:xfrm>
        </p:spPr>
        <p:txBody>
          <a:bodyPr rIns="0"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235719-514E-4809-A146-B18FB1267448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ED440115-7F24-4B2F-8031-BDE1D7645DD7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57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5AEC9-DCD9-42C2-AC7B-9AE0978E715F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585062D0-0FB6-493C-B156-E2E2628372D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 descr="RK Logga VIT">
            <a:extLst>
              <a:ext uri="{FF2B5EF4-FFF2-40B4-BE49-F238E27FC236}">
                <a16:creationId xmlns:a16="http://schemas.microsoft.com/office/drawing/2014/main" id="{CE7E7BFB-42C5-43F2-B81B-DDCAF8132F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02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53064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6887" y="1908063"/>
            <a:ext cx="53516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C056-EBF6-44F4-AA05-D318978CEEB2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804F2D03-46F1-45C2-8B36-BD2759A79513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833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499927"/>
            <a:ext cx="5306401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799" y="2426463"/>
            <a:ext cx="5306401" cy="361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26887" y="1496145"/>
            <a:ext cx="5351628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26887" y="2426006"/>
            <a:ext cx="5351628" cy="36112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D6F9-8485-4043-A67C-56589D32B672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A45BE838-2EE0-444E-9B7A-B783E5650B60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98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0CFB-13F3-48C0-BA62-2701E0DEAD43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" name="Rektangel 2" descr="TagShape">
            <a:extLst>
              <a:ext uri="{FF2B5EF4-FFF2-40B4-BE49-F238E27FC236}">
                <a16:creationId xmlns:a16="http://schemas.microsoft.com/office/drawing/2014/main" id="{8517BA0F-C3EC-4E47-8020-234894C5648F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29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8A3D-0DB0-43F7-B56E-F59C207974A1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695587BC-6D49-407D-8C30-FDFCC2EC595F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64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890713"/>
            <a:ext cx="10955715" cy="412908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76240" y="297899"/>
            <a:ext cx="977891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6C37EBDB-E3D6-441D-8D74-0BD88E948927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640115" y="6304768"/>
            <a:ext cx="34560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082155" y="6304768"/>
            <a:ext cx="4824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baseline="0">
                <a:solidFill>
                  <a:schemeClr val="tx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8386BFB6-1DB7-444D-9604-B8308C995036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">
            <a:extLst>
              <a:ext uri="{FF2B5EF4-FFF2-40B4-BE49-F238E27FC236}">
                <a16:creationId xmlns:a16="http://schemas.microsoft.com/office/drawing/2014/main" id="{D769B30A-13CC-420D-A395-BC032854AA2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3392" y="6159720"/>
            <a:ext cx="1743722" cy="5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0" r:id="rId11"/>
    <p:sldLayoutId id="2147483674" r:id="rId12"/>
    <p:sldLayoutId id="2147483677" r:id="rId13"/>
    <p:sldLayoutId id="2147483676" r:id="rId14"/>
    <p:sldLayoutId id="2147483671" r:id="rId15"/>
    <p:sldLayoutId id="2147483675" r:id="rId16"/>
    <p:sldLayoutId id="2147483673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17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803">
          <p15:clr>
            <a:srgbClr val="F26B43"/>
          </p15:clr>
        </p15:guide>
        <p15:guide id="4" orient="horz" pos="1191">
          <p15:clr>
            <a:srgbClr val="F26B43"/>
          </p15:clr>
        </p15:guide>
        <p15:guide id="5" pos="330">
          <p15:clr>
            <a:srgbClr val="F26B43"/>
          </p15:clr>
        </p15:guide>
        <p15:guide id="6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48BD205A-1C59-49F7-BA47-F9A5DE1267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12192000" cy="6858000"/>
          </a:xfrm>
        </p:spPr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D264F82-F15F-4E4E-AEDE-C95586DA9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311" y="548807"/>
            <a:ext cx="10943791" cy="5473875"/>
          </a:xfrm>
        </p:spPr>
        <p:txBody>
          <a:bodyPr anchor="t">
            <a:normAutofit/>
          </a:bodyPr>
          <a:lstStyle/>
          <a:p>
            <a:r>
              <a:rPr lang="sv-SE" dirty="0"/>
              <a:t>Utredningen om en hållbar och långsiktigt välfungerande hälso- och sjukvård för djur </a:t>
            </a:r>
            <a:br>
              <a:rPr lang="sv-SE" dirty="0"/>
            </a:br>
            <a:r>
              <a:rPr lang="sv-SE" dirty="0"/>
              <a:t>(N 2021:04)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AD3EE14-EB51-42AD-AA4F-CF1A6C4254F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7640115" y="6304768"/>
            <a:ext cx="34560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sv-SE" dirty="0"/>
              <a:t>Näringsdepartementet</a:t>
            </a:r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4148412-DB00-45EF-9F8E-63ECE64D483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082155" y="6304768"/>
            <a:ext cx="4824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9C3D4D15-3887-47F3-AC8F-B99C7C44B5C5}" type="slidenum">
              <a:rPr lang="sv-SE" smtClean="0"/>
              <a:pPr>
                <a:spcAft>
                  <a:spcPts val="600"/>
                </a:spcAft>
              </a:pPr>
              <a:t>1</a:t>
            </a:fld>
            <a:endParaRPr lang="sv-SE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A85AEB6F-1DC4-4158-B8A1-AB9BA014CA36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0151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78F600-5E0F-4024-8A57-3D4796D26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</p:spPr>
        <p:txBody>
          <a:bodyPr anchor="t">
            <a:normAutofit/>
          </a:bodyPr>
          <a:lstStyle/>
          <a:p>
            <a:r>
              <a:rPr lang="sv-SE" dirty="0"/>
              <a:t>Enkäter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E52B0D-81FD-4DE2-905E-3FDB4FE39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799" y="1890713"/>
            <a:ext cx="10955715" cy="412908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dirty="0"/>
              <a:t>Analys av hur verksamheten inom djurens hälso- och sjukvård har påverkats av den behörighetsreglering som infördes 2010.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endParaRPr lang="sv-SE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dirty="0"/>
              <a:t>Analys av bakgrunden till det relativt begränsade intresset bland hovslagare att ansöka om godkännande.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01A734-5B37-4F87-BD57-5DC6E638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40115" y="6304768"/>
            <a:ext cx="34560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Näringsdepartementet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CA1D25E-D21B-41D3-BEB7-E9CA06C3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155" y="6304768"/>
            <a:ext cx="4824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9C3D4D15-3887-47F3-AC8F-B99C7C44B5C5}" type="slidenum">
              <a:rPr lang="sv-SE" smtClean="0"/>
              <a:pPr>
                <a:spcAft>
                  <a:spcPts val="600"/>
                </a:spcAft>
              </a:pPr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0301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7A679A-0052-47B7-9C2B-93B13A876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FCAEFF-99BC-4BF5-961F-228FDBC72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EE81C89-BB73-49F7-A11F-D02E9F62B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3BE119-DE9B-4FAF-9386-B03C6ABF5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8380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CC1C53A-3123-44A5-ABD9-DD010669DC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311" y="548807"/>
            <a:ext cx="10943791" cy="5473875"/>
          </a:xfrm>
        </p:spPr>
        <p:txBody>
          <a:bodyPr anchor="t">
            <a:normAutofit/>
          </a:bodyPr>
          <a:lstStyle/>
          <a:p>
            <a:r>
              <a:rPr lang="sv-SE" dirty="0"/>
              <a:t>Utredningen om en hållbar och långsiktigt välfungerande hälso- och sjukvård för djur </a:t>
            </a:r>
            <a:br>
              <a:rPr lang="sv-SE" dirty="0"/>
            </a:br>
            <a:r>
              <a:rPr lang="sv-SE" dirty="0"/>
              <a:t>(N 2021:04)</a:t>
            </a:r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3864BEC-F8E7-4D51-96EE-07786BF4C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40115" y="6304768"/>
            <a:ext cx="34560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Näringsdepartementet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143220-5594-4B4E-B58D-7D859386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155" y="6304768"/>
            <a:ext cx="4824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9C3D4D15-3887-47F3-AC8F-B99C7C44B5C5}" type="slidenum">
              <a:rPr lang="sv-SE" smtClean="0"/>
              <a:pPr>
                <a:spcAft>
                  <a:spcPts val="600"/>
                </a:spcAft>
              </a:pPr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6364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</p:spPr>
        <p:txBody>
          <a:bodyPr anchor="t">
            <a:normAutofit/>
          </a:bodyPr>
          <a:lstStyle/>
          <a:p>
            <a:r>
              <a:rPr lang="sv-SE" dirty="0"/>
              <a:t>Sekretariatet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40115" y="6304768"/>
            <a:ext cx="34560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sv-SE" dirty="0"/>
              <a:t>Näringsdepartementet</a:t>
            </a:r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155" y="6304768"/>
            <a:ext cx="4824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9C3D4D15-3887-47F3-AC8F-B99C7C44B5C5}" type="slidenum">
              <a:rPr lang="sv-SE" smtClean="0"/>
              <a:pPr>
                <a:spcAft>
                  <a:spcPts val="600"/>
                </a:spcAft>
              </a:pPr>
              <a:t>2</a:t>
            </a:fld>
            <a:endParaRPr lang="sv-SE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64BD1D64-97D7-4CBE-816B-FFE80A0359BB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18" name="Platshållare för innehåll 2">
            <a:extLst>
              <a:ext uri="{FF2B5EF4-FFF2-40B4-BE49-F238E27FC236}">
                <a16:creationId xmlns:a16="http://schemas.microsoft.com/office/drawing/2014/main" id="{4BCD96D4-FE92-442F-839C-8BDF391FA1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746496"/>
              </p:ext>
            </p:extLst>
          </p:nvPr>
        </p:nvGraphicFramePr>
        <p:xfrm>
          <a:off x="622799" y="1890713"/>
          <a:ext cx="10955715" cy="4129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1718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0F97F5-776B-49F4-B70C-72136F398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</p:spPr>
        <p:txBody>
          <a:bodyPr anchor="t">
            <a:normAutofit/>
          </a:bodyPr>
          <a:lstStyle/>
          <a:p>
            <a:r>
              <a:rPr lang="sv-SE" dirty="0"/>
              <a:t>Expertgruppen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45746C-5D99-48D0-8768-C8EC67E34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40115" y="6304768"/>
            <a:ext cx="34560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Näringsdepartementet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5E1E83-409C-44D3-94E0-F436A0665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155" y="6304768"/>
            <a:ext cx="4824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9C3D4D15-3887-47F3-AC8F-B99C7C44B5C5}" type="slidenum">
              <a:rPr lang="sv-SE" smtClean="0"/>
              <a:pPr>
                <a:spcAft>
                  <a:spcPts val="600"/>
                </a:spcAft>
              </a:pPr>
              <a:t>3</a:t>
            </a:fld>
            <a:endParaRPr lang="sv-SE"/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6E5F6C5D-2C13-4BF6-8227-AC6B731F96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71457"/>
              </p:ext>
            </p:extLst>
          </p:nvPr>
        </p:nvGraphicFramePr>
        <p:xfrm>
          <a:off x="622800" y="1483112"/>
          <a:ext cx="9871398" cy="4536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49183">
                  <a:extLst>
                    <a:ext uri="{9D8B030D-6E8A-4147-A177-3AD203B41FA5}">
                      <a16:colId xmlns:a16="http://schemas.microsoft.com/office/drawing/2014/main" val="2320158361"/>
                    </a:ext>
                  </a:extLst>
                </a:gridCol>
                <a:gridCol w="5622215">
                  <a:extLst>
                    <a:ext uri="{9D8B030D-6E8A-4147-A177-3AD203B41FA5}">
                      <a16:colId xmlns:a16="http://schemas.microsoft.com/office/drawing/2014/main" val="961165619"/>
                    </a:ext>
                  </a:extLst>
                </a:gridCol>
              </a:tblGrid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Anders Mårtensson 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Statens jordbruksverk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2558843168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Robert ter Horst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Statens jordbruksverk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3003268640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Per Wallgren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Statens veterinärmedicinska anstalt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120851155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Johanna Penell 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Sveriges lantbruksuniversitet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3382837822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Arja Kautto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Livsmedelsverket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3882490629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Ulf Lövdahl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Länsstyrelsen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1539085201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Anna Forslid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Lantbrukarnas riksförbund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2321376826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Pekka Olson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Svenska kennelklubben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3402764544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Sofie Abbereus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Svenska Kattklubbars Riksförbund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2874178498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Mats Denninger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Hästnäringens nationella stiftelse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966154159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Mia Runnérus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Gröna arbetsgivare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485098909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Magnus Rosenquist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Sveriges veterinärförbund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1510692692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Susanne Andersson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Riksföreningen Anställda Inom Djursjukvården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1646545895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269875" indent="-269875" fontAlgn="base" hangingPunct="0">
                        <a:lnSpc>
                          <a:spcPts val="1600"/>
                        </a:lnSpc>
                        <a:spcAft>
                          <a:spcPts val="500"/>
                        </a:spcAft>
                        <a:tabLst>
                          <a:tab pos="269875" algn="l"/>
                          <a:tab pos="828040" algn="l"/>
                        </a:tabLst>
                      </a:pPr>
                      <a:r>
                        <a:rPr lang="sv-SE" sz="1100">
                          <a:effectLst/>
                        </a:rPr>
                        <a:t>Dominika Borg Jansson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Fysioterapeuterna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3561374387"/>
                  </a:ext>
                </a:extLst>
              </a:tr>
              <a:tr h="233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endParaRPr lang="sv-SE" sz="1100" dirty="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Svenska Hovslagareföreningen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3491502309"/>
                  </a:ext>
                </a:extLst>
              </a:tr>
              <a:tr h="233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Björn Lundh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Distriktshovslagare Ideell Förening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4146450904"/>
                  </a:ext>
                </a:extLst>
              </a:tr>
              <a:tr h="233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Stina Nordström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Näringsdepartementet, rättssekretariatet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4134851763"/>
                  </a:ext>
                </a:extLst>
              </a:tr>
              <a:tr h="233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>
                          <a:effectLst/>
                        </a:rPr>
                        <a:t>Åsa Widebäck</a:t>
                      </a:r>
                      <a:endParaRPr lang="sv-SE" sz="110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00"/>
                        </a:spcAft>
                      </a:pPr>
                      <a:r>
                        <a:rPr lang="sv-SE" sz="1100" dirty="0">
                          <a:effectLst/>
                        </a:rPr>
                        <a:t>Näringsdepartementet, enheten för djur och livsmedel</a:t>
                      </a:r>
                      <a:endParaRPr lang="sv-SE" sz="1100" dirty="0">
                        <a:effectLst/>
                        <a:latin typeface="Garamond" panose="02020404030301010803" pitchFamily="18" charset="0"/>
                        <a:ea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13" marR="47213" marT="0" marB="0"/>
                </a:tc>
                <a:extLst>
                  <a:ext uri="{0D108BD9-81ED-4DB2-BD59-A6C34878D82A}">
                    <a16:rowId xmlns:a16="http://schemas.microsoft.com/office/drawing/2014/main" val="3222388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963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542C3A-66E4-4278-BBDE-70276B8CF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</p:spPr>
        <p:txBody>
          <a:bodyPr anchor="t">
            <a:normAutofit/>
          </a:bodyPr>
          <a:lstStyle/>
          <a:p>
            <a:r>
              <a:rPr lang="sv-SE" dirty="0"/>
              <a:t>Utredningens direktiv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DB906B-21A3-44D0-8B06-ACB0EF8CD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799" y="1890713"/>
            <a:ext cx="10955715" cy="4129082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2200" dirty="0"/>
              <a:t>Det statliga åtagandet inom veterinär service. </a:t>
            </a:r>
          </a:p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2200" dirty="0"/>
              <a:t>Hur har verksamheten inom djurens hälso- och sjukvård påverkats av den nuvarande behörighetsregleringen? </a:t>
            </a:r>
          </a:p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2200" dirty="0"/>
              <a:t>Analys av det framtida resursbehovet av olika yrkeskategorier inom djurens hälso- och sjukvård.</a:t>
            </a:r>
          </a:p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2200" dirty="0"/>
              <a:t>Kartlägga konsumenters möjligheter att jämföra kostnader.</a:t>
            </a:r>
          </a:p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sv-SE" sz="2200" dirty="0"/>
              <a:t>Utarbeta de författningsförslag som krävs för införandet av verksamhetstillsyn inom djurens hälso- och sjukvård.</a:t>
            </a:r>
          </a:p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sv-SE" sz="22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BFC6D5E-38F8-4C18-8AAB-E891269F9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40115" y="6304768"/>
            <a:ext cx="34560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Näringsdepartementet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4D5D676-7389-4323-A50E-41BAE726C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155" y="6304768"/>
            <a:ext cx="4824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9C3D4D15-3887-47F3-AC8F-B99C7C44B5C5}" type="slidenum">
              <a:rPr lang="sv-SE" smtClean="0"/>
              <a:pPr>
                <a:spcAft>
                  <a:spcPts val="600"/>
                </a:spcAft>
              </a:pPr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0310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37EDF1-50DE-4009-BF27-C2970C9A0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Det statliga åtagandet inom veterinär service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BBD086-6F95-43AC-9235-629F1396F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799" y="1890713"/>
            <a:ext cx="11416801" cy="4129082"/>
          </a:xfrm>
        </p:spPr>
        <p:txBody>
          <a:bodyPr/>
          <a:lstStyle/>
          <a:p>
            <a:r>
              <a:rPr lang="sv-SE" dirty="0"/>
              <a:t>Ändamålsenlig och effektiv veterinär service</a:t>
            </a:r>
          </a:p>
          <a:p>
            <a:r>
              <a:rPr lang="sv-SE" dirty="0"/>
              <a:t>Ansvarsfördelning mellan staten och privata veterinärer</a:t>
            </a:r>
          </a:p>
          <a:p>
            <a:r>
              <a:rPr lang="sv-SE" dirty="0"/>
              <a:t>Eventuella villkor för </a:t>
            </a:r>
            <a:r>
              <a:rPr lang="sv-SE" dirty="0" err="1"/>
              <a:t>Distrikstveterinärernas</a:t>
            </a:r>
            <a:r>
              <a:rPr lang="sv-SE" dirty="0"/>
              <a:t> veterinära tjänster</a:t>
            </a:r>
          </a:p>
          <a:p>
            <a:r>
              <a:rPr lang="sv-SE" dirty="0" err="1"/>
              <a:t>SJV:s</a:t>
            </a:r>
            <a:r>
              <a:rPr lang="sv-SE" dirty="0"/>
              <a:t> ”dubbla roller”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C15B3B9-45D5-4744-9168-B657916FF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6161A0B-5134-4841-9B88-6D3A554FF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3125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7E7562-A80B-407E-B37E-829F40F58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Behörighetsfrågor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18EEEF-267E-43B9-AFD5-596FB435E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Analys av hur behörighetsregleringen påverkat verksamheten inom djurens hälso- och sjukvård</a:t>
            </a:r>
          </a:p>
          <a:p>
            <a:r>
              <a:rPr lang="sv-SE" dirty="0"/>
              <a:t>Analysera det begränsade intresset för hovslagare att ansöka om godkännande</a:t>
            </a:r>
          </a:p>
          <a:p>
            <a:r>
              <a:rPr lang="sv-SE" dirty="0"/>
              <a:t>Skyddade yrkestitlar för hovslagare och fysioterapeuter samt legitimation för hovslagare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7BADCA0-02B1-426C-A948-86E3517AC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A6E5B0-33F9-40EA-BB95-7DE8F6EA1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621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F7FF38-F3F0-41C6-9E71-95436933B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Resursfrågor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F6A2D2-D8E7-4342-8056-ACA2E35CD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 framtida resursbehovet</a:t>
            </a:r>
          </a:p>
          <a:p>
            <a:r>
              <a:rPr lang="sv-SE" dirty="0"/>
              <a:t>Behovet av utbildningsplatser</a:t>
            </a:r>
          </a:p>
          <a:p>
            <a:r>
              <a:rPr lang="sv-SE" dirty="0"/>
              <a:t>Behov av antagningsåtgärder</a:t>
            </a:r>
          </a:p>
          <a:p>
            <a:r>
              <a:rPr lang="sv-SE" dirty="0"/>
              <a:t>Utländska veterinärer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79FEFF8-41E2-4E16-ACE6-96E1769E7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2F551D7-308E-453D-9EF0-3FEFDFF45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083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A5147-1A3B-4D28-A5D6-FEB90E6AD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Tillsynsfrågor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452665-6443-4B59-8A7F-5C15B321B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Föreslå system för verksamhetstillsyn</a:t>
            </a:r>
          </a:p>
          <a:p>
            <a:r>
              <a:rPr lang="sv-SE" dirty="0"/>
              <a:t>Bedöma om den ska vara avgiftsfinansierad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B9838F-444E-48E2-A0EB-760F462D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Näringsdepartementet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79FFE2A-A6D8-48F0-9C94-5EA25132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7177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60D77B-1FE9-4B35-B11A-5B02806B0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sv-SE" sz="5300" dirty="0"/>
              <a:t>Utredningens tidsramar</a:t>
            </a:r>
            <a:br>
              <a:rPr lang="sv-SE" sz="3400" b="1" dirty="0"/>
            </a:br>
            <a:endParaRPr lang="sv-SE" sz="3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786949-52B7-4F4F-8DD1-6624C95E55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800" y="1890000"/>
            <a:ext cx="8074800" cy="4129200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/>
              <a:t>Överlämning av betänkande den 3 oktober 2022.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5D4EA5A-4658-4644-B6B3-995C2B5093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7640115" y="6304768"/>
            <a:ext cx="34560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Näringsdepartementet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7674DEF-B37F-4284-BD14-215A868258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082155" y="6304768"/>
            <a:ext cx="482400" cy="2160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9C3D4D15-3887-47F3-AC8F-B99C7C44B5C5}" type="slidenum">
              <a:rPr lang="sv-SE" smtClean="0"/>
              <a:pPr>
                <a:spcAft>
                  <a:spcPts val="600"/>
                </a:spcAft>
              </a:pPr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84775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MENUOP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" val="RK Logga"/>
  <p:tag name="RK LOGGAHEIGHT" val="39,7765350341797"/>
  <p:tag name="RK LOGGAWIDTH" val="137,30094909668"/>
  <p:tag name="RK LOGGALEFT" val="49,0859832763672"/>
  <p:tag name="RK LOGGATOP" val="485,017333984375"/>
  <p:tag name="RK LOGGACROPLEFT" val="0"/>
  <p:tag name="RK LOGGACROPRIGHT" val="0"/>
  <p:tag name="RK LOGGACROPTOP" val="0"/>
  <p:tag name="RK LOGGACROPBOTTOM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0393714904785"/>
  <p:tag name="RK LOGGA VITTOP" val="485,113861083984"/>
  <p:tag name="RK LOGGA VITCROPLEFT" val="0"/>
  <p:tag name="RK LOGGA VITCROPRIGHT" val="0"/>
  <p:tag name="RK LOGGA VITCROPTOP" val="0"/>
  <p:tag name="RK LOGGA VITCROPBOTTOM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heme/theme1.xml><?xml version="1.0" encoding="utf-8"?>
<a:theme xmlns:a="http://schemas.openxmlformats.org/drawingml/2006/main" name="RK PPT">
  <a:themeElements>
    <a:clrScheme name="Regeringskansliet">
      <a:dk1>
        <a:sysClr val="windowText" lastClr="000000"/>
      </a:dk1>
      <a:lt1>
        <a:sysClr val="window" lastClr="FFFFFF"/>
      </a:lt1>
      <a:dk2>
        <a:srgbClr val="716B5F"/>
      </a:dk2>
      <a:lt2>
        <a:srgbClr val="DFDDD9"/>
      </a:lt2>
      <a:accent1>
        <a:srgbClr val="1A3050"/>
      </a:accent1>
      <a:accent2>
        <a:srgbClr val="DFDDD9"/>
      </a:accent2>
      <a:accent3>
        <a:srgbClr val="467199"/>
      </a:accent3>
      <a:accent4>
        <a:srgbClr val="A0B6C9"/>
      </a:accent4>
      <a:accent5>
        <a:srgbClr val="716B5F"/>
      </a:accent5>
      <a:accent6>
        <a:srgbClr val="E0E7EE"/>
      </a:accent6>
      <a:hlink>
        <a:srgbClr val="0563C1"/>
      </a:hlink>
      <a:folHlink>
        <a:srgbClr val="954F72"/>
      </a:folHlink>
    </a:clrScheme>
    <a:fontScheme name="Regeringskansl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erinskansliet svenska.potx" id="{E11CE815-02A3-40C1-BBD5-D5CC5E024F10}" vid="{246F85A8-B73A-489E-B342-21F6316B6AD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Regerinskansliet svenska</Template>
  <TotalTime>49</TotalTime>
  <Words>740</Words>
  <Application>Microsoft Office PowerPoint</Application>
  <PresentationFormat>Bredbild</PresentationFormat>
  <Paragraphs>127</Paragraphs>
  <Slides>12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Garamond</vt:lpstr>
      <vt:lpstr>RK PPT</vt:lpstr>
      <vt:lpstr>Utredningen om en hållbar och långsiktigt välfungerande hälso- och sjukvård för djur  (N 2021:04)</vt:lpstr>
      <vt:lpstr>Sekretariatet</vt:lpstr>
      <vt:lpstr>Expertgruppen</vt:lpstr>
      <vt:lpstr>Utredningens direktiv</vt:lpstr>
      <vt:lpstr>Det statliga åtagandet inom veterinär service</vt:lpstr>
      <vt:lpstr>Behörighetsfrågor</vt:lpstr>
      <vt:lpstr>Resursfrågor</vt:lpstr>
      <vt:lpstr>Tillsynsfrågor</vt:lpstr>
      <vt:lpstr>Utredningens tidsramar </vt:lpstr>
      <vt:lpstr>Enkäter</vt:lpstr>
      <vt:lpstr>PowerPoint-presentation</vt:lpstr>
      <vt:lpstr>Utredningen om en hållbar och långsiktigt välfungerande hälso- och sjukvård för djur  (N 2021:04)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Utredningen om en hållbar och långsiktigt väl fungerande hälso- och sjukvård för djur  (N 2021:04)</dc:title>
  <dc:creator>Kristin Holgersson</dc:creator>
  <cp:lastModifiedBy>Bergendahl Märit - TGG</cp:lastModifiedBy>
  <cp:revision>31</cp:revision>
  <cp:lastPrinted>2021-10-26T07:23:28Z</cp:lastPrinted>
  <dcterms:created xsi:type="dcterms:W3CDTF">2021-10-25T11:40:22Z</dcterms:created>
  <dcterms:modified xsi:type="dcterms:W3CDTF">2021-11-18T09:29:47Z</dcterms:modified>
  <cp:version>2.0.0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RK</vt:lpwstr>
  </property>
  <property fmtid="{D5CDD505-2E9C-101B-9397-08002B2CF9AE}" pid="3" name="Language">
    <vt:lpwstr>1053</vt:lpwstr>
  </property>
</Properties>
</file>