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3" r:id="rId2"/>
    <p:sldId id="258" r:id="rId3"/>
    <p:sldId id="257" r:id="rId4"/>
    <p:sldId id="265" r:id="rId5"/>
    <p:sldId id="259" r:id="rId6"/>
    <p:sldId id="264" r:id="rId7"/>
    <p:sldId id="266" r:id="rId8"/>
    <p:sldId id="267" r:id="rId9"/>
  </p:sldIdLst>
  <p:sldSz cx="12192000" cy="6858000"/>
  <p:notesSz cx="6858000" cy="9144000"/>
  <p:defaultTex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a:srgbClr val="8D8F88"/>
    <a:srgbClr val="333333"/>
    <a:srgbClr val="8CAE89"/>
    <a:srgbClr val="96789B"/>
    <a:srgbClr val="A5C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282FDB-56D6-45E2-9F1B-A4AA849C6F90}" v="5" dt="2021-11-17T10:22:51.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7839" autoAdjust="0"/>
  </p:normalViewPr>
  <p:slideViewPr>
    <p:cSldViewPr snapToGrid="0" showGuides="1">
      <p:cViewPr varScale="1">
        <p:scale>
          <a:sx n="58" d="100"/>
          <a:sy n="58" d="100"/>
        </p:scale>
        <p:origin x="1507" y="53"/>
      </p:cViewPr>
      <p:guideLst>
        <p:guide orient="horz" pos="2160"/>
        <p:guide pos="3840"/>
      </p:guideLst>
    </p:cSldViewPr>
  </p:slideViewPr>
  <p:notesTextViewPr>
    <p:cViewPr>
      <p:scale>
        <a:sx n="1" d="1"/>
        <a:sy n="1" d="1"/>
      </p:scale>
      <p:origin x="0" y="0"/>
    </p:cViewPr>
  </p:notesTextViewPr>
  <p:notesViewPr>
    <p:cSldViewPr snapToGrid="0" showGuides="1">
      <p:cViewPr varScale="1">
        <p:scale>
          <a:sx n="93" d="100"/>
          <a:sy n="93" d="100"/>
        </p:scale>
        <p:origin x="35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00C1CE-419B-42E7-A0EF-B9488C11AD9C}" type="datetimeFigureOut">
              <a:rPr lang="sv-SE" smtClean="0"/>
              <a:t>2021-11-18</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BF171F-879D-4C78-9784-DE18A3EB0A76}" type="slidenum">
              <a:rPr lang="sv-SE" smtClean="0"/>
              <a:t>‹#›</a:t>
            </a:fld>
            <a:endParaRPr lang="sv-SE"/>
          </a:p>
        </p:txBody>
      </p:sp>
    </p:spTree>
    <p:extLst>
      <p:ext uri="{BB962C8B-B14F-4D97-AF65-F5344CB8AC3E}">
        <p14:creationId xmlns:p14="http://schemas.microsoft.com/office/powerpoint/2010/main" val="135587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026A4-590C-4DBE-A071-671B007B4B64}" type="datetimeFigureOut">
              <a:rPr lang="sv-SE" smtClean="0"/>
              <a:t>2021-11-18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6BFC0-F5D6-4254-84F6-610137C1FE83}" type="slidenum">
              <a:rPr lang="sv-SE" smtClean="0"/>
              <a:t>‹#›</a:t>
            </a:fld>
            <a:endParaRPr lang="sv-SE"/>
          </a:p>
        </p:txBody>
      </p:sp>
    </p:spTree>
    <p:extLst>
      <p:ext uri="{BB962C8B-B14F-4D97-AF65-F5344CB8AC3E}">
        <p14:creationId xmlns:p14="http://schemas.microsoft.com/office/powerpoint/2010/main" val="225831950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Emma Hagqvist, d</a:t>
            </a:r>
            <a:r>
              <a:rPr lang="sv-SE" sz="1800" dirty="0">
                <a:effectLst/>
                <a:latin typeface="Calibri" panose="020F0502020204030204" pitchFamily="34" charset="0"/>
                <a:ea typeface="Calibri" panose="020F0502020204030204" pitchFamily="34" charset="0"/>
                <a:cs typeface="Times New Roman" panose="02020603050405020304" pitchFamily="18" charset="0"/>
              </a:rPr>
              <a:t>ocent i arbets- och miljömedicin. Forskar om psykosocial arbetsmiljö och har således god kunskap i området.</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20 procent chefer, varav 14 med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persansvar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Calibri" panose="020F0502020204030204" pitchFamily="34" charset="0"/>
                <a:ea typeface="Calibri" panose="020F0502020204030204" pitchFamily="34" charset="0"/>
                <a:cs typeface="Times New Roman" panose="02020603050405020304" pitchFamily="18" charset="0"/>
              </a:rPr>
              <a:t>Många med lång erfarenhet i branschen</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Nästan alla har personalmöten</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80 procent har medarbetarsamtal</a:t>
            </a:r>
          </a:p>
          <a:p>
            <a:endParaRPr lang="sv-SE" sz="1800" dirty="0">
              <a:effectLst/>
              <a:latin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005877B4-9B85-40F4-8392-B08D90672BCE}" type="slidenum">
              <a:rPr lang="sv-SE" smtClean="0"/>
              <a:t>2</a:t>
            </a:fld>
            <a:endParaRPr lang="sv-SE"/>
          </a:p>
        </p:txBody>
      </p:sp>
    </p:spTree>
    <p:extLst>
      <p:ext uri="{BB962C8B-B14F-4D97-AF65-F5344CB8AC3E}">
        <p14:creationId xmlns:p14="http://schemas.microsoft.com/office/powerpoint/2010/main" val="209612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Arbetsförhållanden och hälsa</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Från Tabell 2 kan vi utläsa att djursjukvården utskiljer sig på fyra dimensioner i relation till nationellt referensvärde. Av dessa fyra är det främst två som särskiljer sig, känslomässiga krav samt konflikt mellan arbetsliv och privatliv. Samtliga dimensioner inom området Arbetets organisation och innehåll har ett bättre värde än nationella referensvärdet. Arbetstagare inom djursjukvården tycks även vara tillfreds med sitt arbete.</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Vid jämförelse mellan djursjukvården, offentlig sektor samt vård, omsorg och sociala tjänster visar Tabell 2 att djursjukvården har sämre värden för Krav i arbetet, men bättre vad gäller Arbetets organisation och innehåll. Samtliga tre branscher har liknande värden för dimensioner inom området Relation och ledarskap. Inom området Samspel mellan individ och arbete utmärker sig djursjukvården med dåliga värden för dimensionen konflikt mellan arbetsliv och privatliv. För Socialt kapital och Hälsa och välbefinnande har samtliga branscher liknande värden som det nationella referensvärdet för den svenska arbetsmarknaden.</a:t>
            </a:r>
          </a:p>
          <a:p>
            <a:endParaRPr lang="sv-SE" dirty="0"/>
          </a:p>
          <a:p>
            <a:r>
              <a:rPr lang="sv-SE" b="1" dirty="0"/>
              <a:t>Kommentar: Vi kan se i de övriga tabellerna i detta avsnitt att det är kraven i arbetet som stucker ut negativt, oavsett personalkategori.</a:t>
            </a:r>
          </a:p>
        </p:txBody>
      </p:sp>
      <p:sp>
        <p:nvSpPr>
          <p:cNvPr id="4" name="Platshållare för bildnummer 3"/>
          <p:cNvSpPr>
            <a:spLocks noGrp="1"/>
          </p:cNvSpPr>
          <p:nvPr>
            <p:ph type="sldNum" sz="quarter" idx="5"/>
          </p:nvPr>
        </p:nvSpPr>
        <p:spPr/>
        <p:txBody>
          <a:bodyPr/>
          <a:lstStyle/>
          <a:p>
            <a:fld id="{005877B4-9B85-40F4-8392-B08D90672BCE}" type="slidenum">
              <a:rPr lang="sv-SE" smtClean="0"/>
              <a:t>3</a:t>
            </a:fld>
            <a:endParaRPr lang="sv-SE"/>
          </a:p>
        </p:txBody>
      </p:sp>
    </p:spTree>
    <p:extLst>
      <p:ext uri="{BB962C8B-B14F-4D97-AF65-F5344CB8AC3E}">
        <p14:creationId xmlns:p14="http://schemas.microsoft.com/office/powerpoint/2010/main" val="89318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b="0" dirty="0"/>
              <a:t>Svårt för AG att kunna ge förutsättningar för en känsla av balans mellan arbete och fritid – många väljer bort anställningar med kvällar och helger.</a:t>
            </a:r>
          </a:p>
          <a:p>
            <a:pPr>
              <a:lnSpc>
                <a:spcPct val="107000"/>
              </a:lnSpc>
              <a:spcAft>
                <a:spcPts val="800"/>
              </a:spcAft>
            </a:pPr>
            <a:r>
              <a:rPr lang="sv-SE" b="0" dirty="0"/>
              <a:t>Frågorna kring kraven i arbetet får dåligt resultat (arbetstempo, kvantitativa krav och känslomässiga krav)</a:t>
            </a:r>
          </a:p>
          <a:p>
            <a:pPr>
              <a:lnSpc>
                <a:spcPct val="107000"/>
              </a:lnSpc>
              <a:spcAft>
                <a:spcPts val="800"/>
              </a:spcAft>
            </a:pPr>
            <a:endParaRPr lang="sv-SE" b="0" dirty="0"/>
          </a:p>
          <a:p>
            <a:pPr>
              <a:lnSpc>
                <a:spcPct val="107000"/>
              </a:lnSpc>
              <a:spcAft>
                <a:spcPts val="800"/>
              </a:spcAft>
            </a:pPr>
            <a:r>
              <a:rPr lang="sv-SE" b="0" dirty="0"/>
              <a:t>Högre meningsfullhet än övriga arbetsmarknaden.</a:t>
            </a:r>
          </a:p>
          <a:p>
            <a:pPr>
              <a:lnSpc>
                <a:spcPct val="107000"/>
              </a:lnSpc>
              <a:spcAft>
                <a:spcPts val="800"/>
              </a:spcAft>
            </a:pPr>
            <a:r>
              <a:rPr lang="sv-SE" b="0" dirty="0"/>
              <a:t>Låg oro för förändrade arbetsförhållanden och arbetslöshet (personalbristen)</a:t>
            </a:r>
          </a:p>
          <a:p>
            <a:pPr>
              <a:lnSpc>
                <a:spcPct val="107000"/>
              </a:lnSpc>
              <a:spcAft>
                <a:spcPts val="800"/>
              </a:spcAft>
            </a:pPr>
            <a:endParaRPr lang="sv-SE" b="0" dirty="0"/>
          </a:p>
          <a:p>
            <a:pPr>
              <a:lnSpc>
                <a:spcPct val="107000"/>
              </a:lnSpc>
              <a:spcAft>
                <a:spcPts val="800"/>
              </a:spcAft>
            </a:pPr>
            <a:r>
              <a:rPr lang="sv-SE" b="0" dirty="0"/>
              <a:t>Inga direkta skillnader mellan yrkesgrupperna, BMA något mer positivt men de var </a:t>
            </a:r>
            <a:r>
              <a:rPr lang="sv-SE" b="0"/>
              <a:t>ju endast </a:t>
            </a:r>
            <a:r>
              <a:rPr lang="sv-SE" b="0" dirty="0"/>
              <a:t>30 stycken,</a:t>
            </a:r>
          </a:p>
        </p:txBody>
      </p:sp>
      <p:sp>
        <p:nvSpPr>
          <p:cNvPr id="4" name="Platshållare för bildnummer 3"/>
          <p:cNvSpPr>
            <a:spLocks noGrp="1"/>
          </p:cNvSpPr>
          <p:nvPr>
            <p:ph type="sldNum" sz="quarter" idx="5"/>
          </p:nvPr>
        </p:nvSpPr>
        <p:spPr/>
        <p:txBody>
          <a:bodyPr/>
          <a:lstStyle/>
          <a:p>
            <a:fld id="{005877B4-9B85-40F4-8392-B08D90672BCE}" type="slidenum">
              <a:rPr lang="sv-SE" smtClean="0"/>
              <a:t>4</a:t>
            </a:fld>
            <a:endParaRPr lang="sv-SE"/>
          </a:p>
        </p:txBody>
      </p:sp>
    </p:spTree>
    <p:extLst>
      <p:ext uri="{BB962C8B-B14F-4D97-AF65-F5344CB8AC3E}">
        <p14:creationId xmlns:p14="http://schemas.microsoft.com/office/powerpoint/2010/main" val="262335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Tabell 6 visar att 17 % av de svarande har hotats vid ett fysiskt möte med en djurägare och dryga 26 % har upplevt hot om våld via telefon. Betydligt färre har hotats via e-post eller sociala medier. Av de som hotats uppger 4,4 % att hoten har polisanmälts.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I COPSOQ är frågan om hot om våld och våld ställd annorlunda. För att få en uppfattning om förekomst av hot om våld i den generella svenska arbetsbefolkningen inkluderas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COPSOQs</a:t>
            </a:r>
            <a:r>
              <a:rPr lang="sv-SE" sz="1800" dirty="0">
                <a:effectLst/>
                <a:latin typeface="Calibri" panose="020F0502020204030204" pitchFamily="34" charset="0"/>
                <a:ea typeface="Calibri" panose="020F0502020204030204" pitchFamily="34" charset="0"/>
                <a:cs typeface="Times New Roman" panose="02020603050405020304" pitchFamily="18" charset="0"/>
              </a:rPr>
              <a:t> resultat: COPSOQ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Berthelsen</a:t>
            </a:r>
            <a:r>
              <a:rPr lang="sv-SE" sz="1800" dirty="0">
                <a:effectLst/>
                <a:latin typeface="Calibri" panose="020F0502020204030204" pitchFamily="34" charset="0"/>
                <a:ea typeface="Calibri" panose="020F0502020204030204" pitchFamily="34" charset="0"/>
                <a:cs typeface="Times New Roman" panose="02020603050405020304" pitchFamily="18" charset="0"/>
              </a:rPr>
              <a:t> et al, 2020) visar att 10,5 % rapporterar upplevelser av hot om våld; 5,3 % rapporterar att de varit utsatt för fysiskt våld, 10,3 % för mobbning; 6,0 % för digitala kränkningar och 2,7 % har upplevt icke önskvärd sexuell uppmärksamhet.</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Ca 70% upplever sig inte påverkade av hoten men 12% känner sig mycket påverkade, varav 2% svarat väldigt mycket(!)</a:t>
            </a:r>
          </a:p>
          <a:p>
            <a:endParaRPr lang="sv-SE" dirty="0"/>
          </a:p>
          <a:p>
            <a:r>
              <a:rPr lang="sv-SE" b="1" dirty="0"/>
              <a:t>Kommentar: Ställde vi frågan tokigt? Har respondenterna svarat utifrån hot om våld, eller även generella hot? Svårt att säga.</a:t>
            </a:r>
          </a:p>
        </p:txBody>
      </p:sp>
      <p:sp>
        <p:nvSpPr>
          <p:cNvPr id="4" name="Platshållare för bildnummer 3"/>
          <p:cNvSpPr>
            <a:spLocks noGrp="1"/>
          </p:cNvSpPr>
          <p:nvPr>
            <p:ph type="sldNum" sz="quarter" idx="5"/>
          </p:nvPr>
        </p:nvSpPr>
        <p:spPr/>
        <p:txBody>
          <a:bodyPr/>
          <a:lstStyle/>
          <a:p>
            <a:fld id="{005877B4-9B85-40F4-8392-B08D90672BCE}" type="slidenum">
              <a:rPr lang="sv-SE" smtClean="0"/>
              <a:t>5</a:t>
            </a:fld>
            <a:endParaRPr lang="sv-SE"/>
          </a:p>
        </p:txBody>
      </p:sp>
    </p:spTree>
    <p:extLst>
      <p:ext uri="{BB962C8B-B14F-4D97-AF65-F5344CB8AC3E}">
        <p14:creationId xmlns:p14="http://schemas.microsoft.com/office/powerpoint/2010/main" val="301094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005877B4-9B85-40F4-8392-B08D90672BCE}" type="slidenum">
              <a:rPr lang="sv-SE" smtClean="0"/>
              <a:t>6</a:t>
            </a:fld>
            <a:endParaRPr lang="sv-SE"/>
          </a:p>
        </p:txBody>
      </p:sp>
    </p:spTree>
    <p:extLst>
      <p:ext uri="{BB962C8B-B14F-4D97-AF65-F5344CB8AC3E}">
        <p14:creationId xmlns:p14="http://schemas.microsoft.com/office/powerpoint/2010/main" val="33611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Många kommentarer!</a:t>
            </a:r>
          </a:p>
          <a:p>
            <a:endParaRPr lang="sv-SE" dirty="0"/>
          </a:p>
          <a:p>
            <a:r>
              <a:rPr lang="sv-SE" dirty="0"/>
              <a:t>Några fler som stack ut</a:t>
            </a:r>
          </a:p>
          <a:p>
            <a:r>
              <a:rPr lang="sv-SE" dirty="0"/>
              <a:t>Dålig lön, scheman, deltid för att de inte orkar heltid och samma bokning trots mer omständligt nu med Corona kom upp i några kommentarer</a:t>
            </a:r>
          </a:p>
          <a:p>
            <a:endParaRPr lang="sv-SE" b="0" i="0" dirty="0">
              <a:solidFill>
                <a:srgbClr val="444444"/>
              </a:solidFill>
              <a:effectLst/>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2246BFC0-F5D6-4254-84F6-610137C1FE83}" type="slidenum">
              <a:rPr lang="sv-SE" smtClean="0"/>
              <a:t>7</a:t>
            </a:fld>
            <a:endParaRPr lang="sv-SE"/>
          </a:p>
        </p:txBody>
      </p:sp>
    </p:spTree>
    <p:extLst>
      <p:ext uri="{BB962C8B-B14F-4D97-AF65-F5344CB8AC3E}">
        <p14:creationId xmlns:p14="http://schemas.microsoft.com/office/powerpoint/2010/main" val="402918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b="0" dirty="0"/>
              <a:t>Lösningar/diskussion</a:t>
            </a:r>
          </a:p>
          <a:p>
            <a:pPr marL="0" marR="0" lvl="0" indent="0" algn="l" defTabSz="914377" rtl="0" eaLnBrk="1" fontAlgn="auto" latinLnBrk="0" hangingPunct="1">
              <a:lnSpc>
                <a:spcPct val="107000"/>
              </a:lnSpc>
              <a:spcBef>
                <a:spcPts val="0"/>
              </a:spcBef>
              <a:spcAft>
                <a:spcPts val="800"/>
              </a:spcAft>
              <a:buClrTx/>
              <a:buSzTx/>
              <a:buFontTx/>
              <a:buNone/>
              <a:tabLst/>
              <a:defRPr/>
            </a:pPr>
            <a:r>
              <a:rPr lang="sv-SE" b="0" i="0" dirty="0">
                <a:solidFill>
                  <a:srgbClr val="444444"/>
                </a:solidFill>
                <a:effectLst/>
                <a:latin typeface="Calibri" panose="020F0502020204030204" pitchFamily="34" charset="0"/>
              </a:rPr>
              <a:t>Omogen organisation, chefer utan kunskap om verksamheten och utan tillräcklig kunskap om ekonomi, arbetsrätt, juridik, kommunikation, personalhantering mm</a:t>
            </a:r>
            <a:endParaRPr lang="sv-SE" dirty="0"/>
          </a:p>
          <a:p>
            <a:pPr>
              <a:lnSpc>
                <a:spcPct val="107000"/>
              </a:lnSpc>
              <a:spcAft>
                <a:spcPts val="800"/>
              </a:spcAft>
            </a:pPr>
            <a:r>
              <a:rPr lang="sv-SE" b="0" dirty="0"/>
              <a:t>Kompetensbrist – brist på legitimerad personal – finns det roller i verksamheten som blir bemannade med legitimerad personal istället för extern rekrytering?</a:t>
            </a:r>
          </a:p>
          <a:p>
            <a:pPr>
              <a:lnSpc>
                <a:spcPct val="107000"/>
              </a:lnSpc>
              <a:spcAft>
                <a:spcPts val="800"/>
              </a:spcAft>
            </a:pPr>
            <a:r>
              <a:rPr lang="sv-SE" b="0" dirty="0"/>
              <a:t>Kraven från djurägare ökar – förväntningar? Skapa större förståelse? Kommunikation/information?</a:t>
            </a:r>
          </a:p>
          <a:p>
            <a:pPr>
              <a:lnSpc>
                <a:spcPct val="107000"/>
              </a:lnSpc>
              <a:spcAft>
                <a:spcPts val="800"/>
              </a:spcAft>
            </a:pPr>
            <a:endParaRPr lang="sv-SE" b="0" dirty="0"/>
          </a:p>
          <a:p>
            <a:pPr>
              <a:lnSpc>
                <a:spcPct val="107000"/>
              </a:lnSpc>
              <a:spcAft>
                <a:spcPts val="800"/>
              </a:spcAft>
            </a:pPr>
            <a:endParaRPr lang="sv-SE" b="0" dirty="0"/>
          </a:p>
          <a:p>
            <a:pPr>
              <a:lnSpc>
                <a:spcPct val="107000"/>
              </a:lnSpc>
              <a:spcAft>
                <a:spcPts val="800"/>
              </a:spcAft>
            </a:pPr>
            <a:endParaRPr lang="sv-SE" b="0" dirty="0"/>
          </a:p>
          <a:p>
            <a:pPr>
              <a:lnSpc>
                <a:spcPct val="107000"/>
              </a:lnSpc>
              <a:spcAft>
                <a:spcPts val="800"/>
              </a:spcAft>
            </a:pPr>
            <a:endParaRPr lang="sv-SE" b="0" dirty="0"/>
          </a:p>
          <a:p>
            <a:endParaRPr lang="sv-SE" dirty="0"/>
          </a:p>
        </p:txBody>
      </p:sp>
      <p:sp>
        <p:nvSpPr>
          <p:cNvPr id="4" name="Platshållare för bildnummer 3"/>
          <p:cNvSpPr>
            <a:spLocks noGrp="1"/>
          </p:cNvSpPr>
          <p:nvPr>
            <p:ph type="sldNum" sz="quarter" idx="5"/>
          </p:nvPr>
        </p:nvSpPr>
        <p:spPr/>
        <p:txBody>
          <a:bodyPr/>
          <a:lstStyle/>
          <a:p>
            <a:fld id="{2246BFC0-F5D6-4254-84F6-610137C1FE83}" type="slidenum">
              <a:rPr lang="sv-SE" smtClean="0"/>
              <a:t>8</a:t>
            </a:fld>
            <a:endParaRPr lang="sv-SE"/>
          </a:p>
        </p:txBody>
      </p:sp>
    </p:spTree>
    <p:extLst>
      <p:ext uri="{BB962C8B-B14F-4D97-AF65-F5344CB8AC3E}">
        <p14:creationId xmlns:p14="http://schemas.microsoft.com/office/powerpoint/2010/main" val="2859519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20271" y="1030387"/>
            <a:ext cx="10515600" cy="636494"/>
          </a:xfrm>
        </p:spPr>
        <p:txBody>
          <a:bodyPr>
            <a:noAutofit/>
          </a:bodyPr>
          <a:lstStyle>
            <a:lvl1pPr>
              <a:defRPr>
                <a:solidFill>
                  <a:schemeClr val="bg1"/>
                </a:solidFill>
              </a:defRPr>
            </a:lvl1pPr>
          </a:lstStyle>
          <a:p>
            <a:r>
              <a:rPr lang="sv-SE"/>
              <a:t>Klicka här för att ändra mall för rubrikformat</a:t>
            </a:r>
            <a:endParaRPr lang="sv-SE" dirty="0"/>
          </a:p>
        </p:txBody>
      </p:sp>
      <p:pic>
        <p:nvPicPr>
          <p:cNvPr id="9" name="Bild 8">
            <a:extLst>
              <a:ext uri="{FF2B5EF4-FFF2-40B4-BE49-F238E27FC236}">
                <a16:creationId xmlns:a16="http://schemas.microsoft.com/office/drawing/2014/main" id="{1046CC50-558C-4675-BE93-C23B5456FD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271" y="4789034"/>
            <a:ext cx="1216965" cy="1241413"/>
          </a:xfrm>
          <a:prstGeom prst="rect">
            <a:avLst/>
          </a:prstGeom>
        </p:spPr>
      </p:pic>
      <p:sp>
        <p:nvSpPr>
          <p:cNvPr id="11" name="Platshållare för text 10">
            <a:extLst>
              <a:ext uri="{FF2B5EF4-FFF2-40B4-BE49-F238E27FC236}">
                <a16:creationId xmlns:a16="http://schemas.microsoft.com/office/drawing/2014/main" id="{07AF4ECA-C7D2-407B-BC05-FD2E1388FCA0}"/>
              </a:ext>
            </a:extLst>
          </p:cNvPr>
          <p:cNvSpPr>
            <a:spLocks noGrp="1"/>
          </p:cNvSpPr>
          <p:nvPr>
            <p:ph type="body" sz="quarter" idx="13"/>
          </p:nvPr>
        </p:nvSpPr>
        <p:spPr>
          <a:xfrm>
            <a:off x="820271" y="1623180"/>
            <a:ext cx="10515600" cy="519946"/>
          </a:xfrm>
        </p:spPr>
        <p:txBody>
          <a:bodyPr/>
          <a:lstStyle>
            <a:lvl1pPr marL="0" indent="0">
              <a:buNone/>
              <a:defRPr>
                <a:solidFill>
                  <a:schemeClr val="bg1"/>
                </a:solidFill>
              </a:defRPr>
            </a:lvl1pPr>
          </a:lstStyle>
          <a:p>
            <a:pPr lvl="0"/>
            <a:r>
              <a:rPr lang="sv-SE"/>
              <a:t>Klicka här för att ändra format på bakgrundstexten</a:t>
            </a:r>
          </a:p>
        </p:txBody>
      </p:sp>
      <p:sp>
        <p:nvSpPr>
          <p:cNvPr id="3" name="Date Placeholder 2">
            <a:extLst>
              <a:ext uri="{FF2B5EF4-FFF2-40B4-BE49-F238E27FC236}">
                <a16:creationId xmlns:a16="http://schemas.microsoft.com/office/drawing/2014/main" id="{E59DCEF1-DA15-4F97-9EE4-1BF9B87E9F3B}"/>
              </a:ext>
            </a:extLst>
          </p:cNvPr>
          <p:cNvSpPr>
            <a:spLocks noGrp="1"/>
          </p:cNvSpPr>
          <p:nvPr>
            <p:ph type="dt" sz="half" idx="14"/>
          </p:nvPr>
        </p:nvSpPr>
        <p:spPr>
          <a:xfrm>
            <a:off x="820271" y="2400121"/>
            <a:ext cx="2743200" cy="365125"/>
          </a:xfrm>
        </p:spPr>
        <p:txBody>
          <a:bodyPr/>
          <a:lstStyle>
            <a:lvl1pPr>
              <a:defRPr sz="2000">
                <a:solidFill>
                  <a:schemeClr val="bg1"/>
                </a:solidFill>
              </a:defRPr>
            </a:lvl1pPr>
          </a:lstStyle>
          <a:p>
            <a:r>
              <a:rPr lang="sv-SE"/>
              <a:t>2018-09-25</a:t>
            </a:r>
            <a:endParaRPr lang="sv-SE" dirty="0"/>
          </a:p>
        </p:txBody>
      </p:sp>
      <p:sp>
        <p:nvSpPr>
          <p:cNvPr id="7" name="Footer Placeholder 6">
            <a:extLst>
              <a:ext uri="{FF2B5EF4-FFF2-40B4-BE49-F238E27FC236}">
                <a16:creationId xmlns:a16="http://schemas.microsoft.com/office/drawing/2014/main" id="{04EA9727-21DB-467E-A8C7-76BD4CB5FC5A}"/>
              </a:ext>
            </a:extLst>
          </p:cNvPr>
          <p:cNvSpPr>
            <a:spLocks noGrp="1"/>
          </p:cNvSpPr>
          <p:nvPr>
            <p:ph type="ftr" sz="quarter" idx="15"/>
          </p:nvPr>
        </p:nvSpPr>
        <p:spPr>
          <a:xfrm>
            <a:off x="1121149" y="7659249"/>
            <a:ext cx="4114800" cy="250825"/>
          </a:xfrm>
        </p:spPr>
        <p:txBody>
          <a:bodyPr/>
          <a:lstStyle/>
          <a:p>
            <a:r>
              <a:rPr lang="sv-SE"/>
              <a:t>Press/Kapitel</a:t>
            </a:r>
            <a:endParaRPr lang="sv-SE" dirty="0"/>
          </a:p>
        </p:txBody>
      </p:sp>
      <p:sp>
        <p:nvSpPr>
          <p:cNvPr id="14" name="Slide Number Placeholder 13">
            <a:extLst>
              <a:ext uri="{FF2B5EF4-FFF2-40B4-BE49-F238E27FC236}">
                <a16:creationId xmlns:a16="http://schemas.microsoft.com/office/drawing/2014/main" id="{CA013B8E-D8AD-4538-835F-0571D7DEAB96}"/>
              </a:ext>
            </a:extLst>
          </p:cNvPr>
          <p:cNvSpPr>
            <a:spLocks noGrp="1"/>
          </p:cNvSpPr>
          <p:nvPr>
            <p:ph type="sldNum" sz="quarter" idx="16"/>
          </p:nvPr>
        </p:nvSpPr>
        <p:spPr>
          <a:xfrm>
            <a:off x="11365562" y="7659249"/>
            <a:ext cx="672353" cy="250825"/>
          </a:xfrm>
        </p:spPr>
        <p:txBody>
          <a:bodyPr/>
          <a:lstStyle/>
          <a:p>
            <a:fld id="{3E3B467B-FA7C-41D8-8D1E-205F2594F9D8}" type="slidenum">
              <a:rPr lang="sv-SE" smtClean="0"/>
              <a:pPr/>
              <a:t>‹#›</a:t>
            </a:fld>
            <a:endParaRPr lang="sv-SE" dirty="0"/>
          </a:p>
        </p:txBody>
      </p:sp>
    </p:spTree>
    <p:extLst>
      <p:ext uri="{BB962C8B-B14F-4D97-AF65-F5344CB8AC3E}">
        <p14:creationId xmlns:p14="http://schemas.microsoft.com/office/powerpoint/2010/main" val="156705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9791B62-04CB-4C0D-91E3-E9C40C0CB662}"/>
              </a:ext>
            </a:extLst>
          </p:cNvPr>
          <p:cNvSpPr/>
          <p:nvPr userDrawn="1"/>
        </p:nvSpPr>
        <p:spPr>
          <a:xfrm>
            <a:off x="0" y="4843848"/>
            <a:ext cx="12192000" cy="2014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9" name="Rubrik 8">
            <a:extLst>
              <a:ext uri="{FF2B5EF4-FFF2-40B4-BE49-F238E27FC236}">
                <a16:creationId xmlns:a16="http://schemas.microsoft.com/office/drawing/2014/main" id="{EFFF61CF-934F-4EBC-82C9-E16A219AD681}"/>
              </a:ext>
            </a:extLst>
          </p:cNvPr>
          <p:cNvSpPr>
            <a:spLocks noGrp="1"/>
          </p:cNvSpPr>
          <p:nvPr>
            <p:ph type="title"/>
          </p:nvPr>
        </p:nvSpPr>
        <p:spPr>
          <a:xfrm>
            <a:off x="838200" y="5444815"/>
            <a:ext cx="10515600" cy="784412"/>
          </a:xfrm>
        </p:spPr>
        <p:txBody>
          <a:bodyPr/>
          <a:lstStyle>
            <a:lvl1pPr algn="ctr">
              <a:defRPr>
                <a:solidFill>
                  <a:schemeClr val="bg1"/>
                </a:solidFill>
              </a:defRPr>
            </a:lvl1p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8A5D5BE6-416B-42AC-82B7-15E12076A66D}"/>
              </a:ext>
            </a:extLst>
          </p:cNvPr>
          <p:cNvSpPr>
            <a:spLocks noGrp="1"/>
          </p:cNvSpPr>
          <p:nvPr>
            <p:ph type="dt" sz="half" idx="10"/>
          </p:nvPr>
        </p:nvSpPr>
        <p:spPr>
          <a:xfrm>
            <a:off x="7418295" y="8381260"/>
            <a:ext cx="1098176" cy="250825"/>
          </a:xfrm>
        </p:spPr>
        <p:txBody>
          <a:bodyPr/>
          <a:lstStyle/>
          <a:p>
            <a:r>
              <a:rPr lang="sv-SE"/>
              <a:t>2018-09-25</a:t>
            </a:r>
          </a:p>
        </p:txBody>
      </p:sp>
      <p:sp>
        <p:nvSpPr>
          <p:cNvPr id="3" name="Platshållare för sidfot 2">
            <a:extLst>
              <a:ext uri="{FF2B5EF4-FFF2-40B4-BE49-F238E27FC236}">
                <a16:creationId xmlns:a16="http://schemas.microsoft.com/office/drawing/2014/main" id="{F0C4E32D-F4EF-45ED-82C0-6A1A6CB50825}"/>
              </a:ext>
            </a:extLst>
          </p:cNvPr>
          <p:cNvSpPr>
            <a:spLocks noGrp="1"/>
          </p:cNvSpPr>
          <p:nvPr>
            <p:ph type="ftr" sz="quarter" idx="11"/>
          </p:nvPr>
        </p:nvSpPr>
        <p:spPr>
          <a:xfrm>
            <a:off x="1187824" y="8381260"/>
            <a:ext cx="4114800" cy="250825"/>
          </a:xfrm>
        </p:spPr>
        <p:txBody>
          <a:bodyPr/>
          <a:lstStyle/>
          <a:p>
            <a:r>
              <a:rPr lang="sv-SE"/>
              <a:t>Press/Kapitel</a:t>
            </a:r>
          </a:p>
        </p:txBody>
      </p:sp>
      <p:sp>
        <p:nvSpPr>
          <p:cNvPr id="7" name="Platshållare för bildnummer 6">
            <a:extLst>
              <a:ext uri="{FF2B5EF4-FFF2-40B4-BE49-F238E27FC236}">
                <a16:creationId xmlns:a16="http://schemas.microsoft.com/office/drawing/2014/main" id="{7FFB9A0A-8360-4BE3-85A0-BA3DE9B44C84}"/>
              </a:ext>
            </a:extLst>
          </p:cNvPr>
          <p:cNvSpPr>
            <a:spLocks noGrp="1"/>
          </p:cNvSpPr>
          <p:nvPr>
            <p:ph type="sldNum" sz="quarter" idx="12"/>
          </p:nvPr>
        </p:nvSpPr>
        <p:spPr>
          <a:xfrm>
            <a:off x="11317941" y="8381260"/>
            <a:ext cx="672353" cy="250825"/>
          </a:xfrm>
          <a:prstGeom prst="rect">
            <a:avLst/>
          </a:prstGeom>
        </p:spPr>
        <p:txBody>
          <a:bodyPr/>
          <a:lstStyle/>
          <a:p>
            <a:fld id="{C7A8CA99-C4CE-4525-86DF-CF479D859466}" type="slidenum">
              <a:rPr lang="sv-SE" smtClean="0"/>
              <a:pPr/>
              <a:t>‹#›</a:t>
            </a:fld>
            <a:endParaRPr lang="sv-SE"/>
          </a:p>
        </p:txBody>
      </p:sp>
    </p:spTree>
    <p:extLst>
      <p:ext uri="{BB962C8B-B14F-4D97-AF65-F5344CB8AC3E}">
        <p14:creationId xmlns:p14="http://schemas.microsoft.com/office/powerpoint/2010/main" val="337803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re innehåll">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11" name="Rubrik 10">
            <a:extLst>
              <a:ext uri="{FF2B5EF4-FFF2-40B4-BE49-F238E27FC236}">
                <a16:creationId xmlns:a16="http://schemas.microsoft.com/office/drawing/2014/main" id="{F2827867-2434-407A-AE84-6B9B54ECE9B3}"/>
              </a:ext>
            </a:extLst>
          </p:cNvPr>
          <p:cNvSpPr>
            <a:spLocks noGrp="1"/>
          </p:cNvSpPr>
          <p:nvPr>
            <p:ph type="title"/>
          </p:nvPr>
        </p:nvSpPr>
        <p:spPr>
          <a:xfrm>
            <a:off x="1035580" y="668062"/>
            <a:ext cx="10515600" cy="784412"/>
          </a:xfrm>
        </p:spPr>
        <p:txBody>
          <a:bodyPr>
            <a:normAutofit/>
          </a:bodyPr>
          <a:lstStyle>
            <a:lvl1pPr>
              <a:defRPr sz="3500">
                <a:solidFill>
                  <a:schemeClr val="accent1"/>
                </a:solidFill>
              </a:defRPr>
            </a:lvl1pPr>
          </a:lstStyle>
          <a:p>
            <a:r>
              <a:rPr lang="sv-SE"/>
              <a:t>Klicka här för att ändra mall för rubrikformat</a:t>
            </a:r>
            <a:endParaRPr lang="sv-SE" dirty="0"/>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771B5493-ABC8-4985-8348-2FA3F56A4B52}"/>
              </a:ext>
            </a:extLst>
          </p:cNvPr>
          <p:cNvSpPr>
            <a:spLocks noGrp="1"/>
          </p:cNvSpPr>
          <p:nvPr>
            <p:ph type="dt" sz="half" idx="16"/>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B6E37E39-B7CE-4475-A94A-E90B482F6381}"/>
              </a:ext>
            </a:extLst>
          </p:cNvPr>
          <p:cNvSpPr>
            <a:spLocks noGrp="1"/>
          </p:cNvSpPr>
          <p:nvPr>
            <p:ph type="ftr" sz="quarter" idx="17"/>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5515F3D9-3A24-4E59-BD9B-8955ABA1DE7E}"/>
              </a:ext>
            </a:extLst>
          </p:cNvPr>
          <p:cNvSpPr>
            <a:spLocks noGrp="1"/>
          </p:cNvSpPr>
          <p:nvPr>
            <p:ph type="sldNum" sz="quarter" idx="18"/>
          </p:nvPr>
        </p:nvSpPr>
        <p:spPr/>
        <p:txBody>
          <a:bodyPr/>
          <a:lstStyle/>
          <a:p>
            <a:fld id="{3E3B467B-FA7C-41D8-8D1E-205F2594F9D8}" type="slidenum">
              <a:rPr lang="sv-SE" smtClean="0"/>
              <a:pPr/>
              <a:t>‹#›</a:t>
            </a:fld>
            <a:endParaRPr lang="sv-SE" dirty="0"/>
          </a:p>
        </p:txBody>
      </p:sp>
      <p:sp>
        <p:nvSpPr>
          <p:cNvPr id="15" name="Platshållare för innehåll 14">
            <a:extLst>
              <a:ext uri="{FF2B5EF4-FFF2-40B4-BE49-F238E27FC236}">
                <a16:creationId xmlns:a16="http://schemas.microsoft.com/office/drawing/2014/main" id="{35125736-8D3F-4D61-8AC9-EF13BDBEF074}"/>
              </a:ext>
            </a:extLst>
          </p:cNvPr>
          <p:cNvSpPr>
            <a:spLocks noGrp="1"/>
          </p:cNvSpPr>
          <p:nvPr>
            <p:ph sz="quarter" idx="20"/>
          </p:nvPr>
        </p:nvSpPr>
        <p:spPr>
          <a:xfrm>
            <a:off x="1035580" y="1585914"/>
            <a:ext cx="4824413" cy="1093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17">
            <a:extLst>
              <a:ext uri="{FF2B5EF4-FFF2-40B4-BE49-F238E27FC236}">
                <a16:creationId xmlns:a16="http://schemas.microsoft.com/office/drawing/2014/main" id="{D52206CE-01A1-4032-8F54-507BA3CFC26C}"/>
              </a:ext>
            </a:extLst>
          </p:cNvPr>
          <p:cNvSpPr>
            <a:spLocks noGrp="1"/>
          </p:cNvSpPr>
          <p:nvPr>
            <p:ph sz="quarter" idx="21"/>
          </p:nvPr>
        </p:nvSpPr>
        <p:spPr>
          <a:xfrm>
            <a:off x="1035580" y="2716305"/>
            <a:ext cx="4824000" cy="252284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DC9518D2-FF45-42E2-8096-C81D65DFC61F}"/>
              </a:ext>
            </a:extLst>
          </p:cNvPr>
          <p:cNvSpPr>
            <a:spLocks noGrp="1"/>
          </p:cNvSpPr>
          <p:nvPr>
            <p:ph sz="quarter" idx="22"/>
          </p:nvPr>
        </p:nvSpPr>
        <p:spPr>
          <a:xfrm>
            <a:off x="6261515" y="1585913"/>
            <a:ext cx="4824000" cy="3652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1451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med punktlista">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11" name="Rubrik 10">
            <a:extLst>
              <a:ext uri="{FF2B5EF4-FFF2-40B4-BE49-F238E27FC236}">
                <a16:creationId xmlns:a16="http://schemas.microsoft.com/office/drawing/2014/main" id="{F2827867-2434-407A-AE84-6B9B54ECE9B3}"/>
              </a:ext>
            </a:extLst>
          </p:cNvPr>
          <p:cNvSpPr>
            <a:spLocks noGrp="1"/>
          </p:cNvSpPr>
          <p:nvPr>
            <p:ph type="title"/>
          </p:nvPr>
        </p:nvSpPr>
        <p:spPr>
          <a:xfrm>
            <a:off x="1035580" y="668062"/>
            <a:ext cx="10515600" cy="784412"/>
          </a:xfrm>
        </p:spPr>
        <p:txBody>
          <a:bodyPr>
            <a:normAutofit/>
          </a:bodyPr>
          <a:lstStyle>
            <a:lvl1pPr>
              <a:defRPr sz="3500">
                <a:solidFill>
                  <a:schemeClr val="accent1"/>
                </a:solidFill>
              </a:defRPr>
            </a:lvl1pPr>
          </a:lstStyle>
          <a:p>
            <a:r>
              <a:rPr lang="sv-SE"/>
              <a:t>Klicka här för att ändra mall för rubrikformat</a:t>
            </a:r>
            <a:endParaRPr lang="sv-SE" dirty="0"/>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771B5493-ABC8-4985-8348-2FA3F56A4B52}"/>
              </a:ext>
            </a:extLst>
          </p:cNvPr>
          <p:cNvSpPr>
            <a:spLocks noGrp="1"/>
          </p:cNvSpPr>
          <p:nvPr>
            <p:ph type="dt" sz="half" idx="16"/>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B6E37E39-B7CE-4475-A94A-E90B482F6381}"/>
              </a:ext>
            </a:extLst>
          </p:cNvPr>
          <p:cNvSpPr>
            <a:spLocks noGrp="1"/>
          </p:cNvSpPr>
          <p:nvPr>
            <p:ph type="ftr" sz="quarter" idx="17"/>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5515F3D9-3A24-4E59-BD9B-8955ABA1DE7E}"/>
              </a:ext>
            </a:extLst>
          </p:cNvPr>
          <p:cNvSpPr>
            <a:spLocks noGrp="1"/>
          </p:cNvSpPr>
          <p:nvPr>
            <p:ph type="sldNum" sz="quarter" idx="18"/>
          </p:nvPr>
        </p:nvSpPr>
        <p:spPr/>
        <p:txBody>
          <a:bodyPr/>
          <a:lstStyle/>
          <a:p>
            <a:fld id="{3E3B467B-FA7C-41D8-8D1E-205F2594F9D8}" type="slidenum">
              <a:rPr lang="sv-SE" smtClean="0"/>
              <a:pPr/>
              <a:t>‹#›</a:t>
            </a:fld>
            <a:endParaRPr lang="sv-SE" dirty="0"/>
          </a:p>
        </p:txBody>
      </p:sp>
      <p:sp>
        <p:nvSpPr>
          <p:cNvPr id="15" name="Platshållare för innehåll 14">
            <a:extLst>
              <a:ext uri="{FF2B5EF4-FFF2-40B4-BE49-F238E27FC236}">
                <a16:creationId xmlns:a16="http://schemas.microsoft.com/office/drawing/2014/main" id="{35125736-8D3F-4D61-8AC9-EF13BDBEF074}"/>
              </a:ext>
            </a:extLst>
          </p:cNvPr>
          <p:cNvSpPr>
            <a:spLocks noGrp="1"/>
          </p:cNvSpPr>
          <p:nvPr>
            <p:ph sz="quarter" idx="20"/>
          </p:nvPr>
        </p:nvSpPr>
        <p:spPr>
          <a:xfrm>
            <a:off x="1035580" y="1586706"/>
            <a:ext cx="10049934" cy="3652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1116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11" name="Rubrik 10">
            <a:extLst>
              <a:ext uri="{FF2B5EF4-FFF2-40B4-BE49-F238E27FC236}">
                <a16:creationId xmlns:a16="http://schemas.microsoft.com/office/drawing/2014/main" id="{F2827867-2434-407A-AE84-6B9B54ECE9B3}"/>
              </a:ext>
            </a:extLst>
          </p:cNvPr>
          <p:cNvSpPr>
            <a:spLocks noGrp="1"/>
          </p:cNvSpPr>
          <p:nvPr>
            <p:ph type="title"/>
          </p:nvPr>
        </p:nvSpPr>
        <p:spPr>
          <a:xfrm>
            <a:off x="1035580" y="668062"/>
            <a:ext cx="10515600" cy="784412"/>
          </a:xfrm>
        </p:spPr>
        <p:txBody>
          <a:bodyPr>
            <a:normAutofit/>
          </a:bodyPr>
          <a:lstStyle>
            <a:lvl1pPr>
              <a:defRPr sz="3500">
                <a:solidFill>
                  <a:schemeClr val="accent1"/>
                </a:solidFill>
              </a:defRPr>
            </a:lvl1pPr>
          </a:lstStyle>
          <a:p>
            <a:r>
              <a:rPr lang="sv-SE"/>
              <a:t>Klicka här för att ändra mall för rubrikformat</a:t>
            </a:r>
            <a:endParaRPr lang="sv-SE" dirty="0"/>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0B7DC3AD-02B8-41F8-9B64-41FBDCA17E08}"/>
              </a:ext>
            </a:extLst>
          </p:cNvPr>
          <p:cNvSpPr>
            <a:spLocks noGrp="1"/>
          </p:cNvSpPr>
          <p:nvPr>
            <p:ph type="dt" sz="half" idx="10"/>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58BC0E67-BFF4-4C4B-BE8A-0A640CDFB921}"/>
              </a:ext>
            </a:extLst>
          </p:cNvPr>
          <p:cNvSpPr>
            <a:spLocks noGrp="1"/>
          </p:cNvSpPr>
          <p:nvPr>
            <p:ph type="ftr" sz="quarter" idx="11"/>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7558E918-10F3-4034-B928-9A5CB2ACF6F1}"/>
              </a:ext>
            </a:extLst>
          </p:cNvPr>
          <p:cNvSpPr>
            <a:spLocks noGrp="1"/>
          </p:cNvSpPr>
          <p:nvPr>
            <p:ph type="sldNum" sz="quarter" idx="12"/>
          </p:nvPr>
        </p:nvSpPr>
        <p:spPr/>
        <p:txBody>
          <a:bodyPr/>
          <a:lstStyle/>
          <a:p>
            <a:fld id="{3E3B467B-FA7C-41D8-8D1E-205F2594F9D8}" type="slidenum">
              <a:rPr lang="sv-SE" smtClean="0"/>
              <a:pPr/>
              <a:t>‹#›</a:t>
            </a:fld>
            <a:endParaRPr lang="sv-SE" dirty="0"/>
          </a:p>
        </p:txBody>
      </p:sp>
    </p:spTree>
    <p:extLst>
      <p:ext uri="{BB962C8B-B14F-4D97-AF65-F5344CB8AC3E}">
        <p14:creationId xmlns:p14="http://schemas.microsoft.com/office/powerpoint/2010/main" val="516023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med två innehåll">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11" name="Rubrik 10">
            <a:extLst>
              <a:ext uri="{FF2B5EF4-FFF2-40B4-BE49-F238E27FC236}">
                <a16:creationId xmlns:a16="http://schemas.microsoft.com/office/drawing/2014/main" id="{F2827867-2434-407A-AE84-6B9B54ECE9B3}"/>
              </a:ext>
            </a:extLst>
          </p:cNvPr>
          <p:cNvSpPr>
            <a:spLocks noGrp="1"/>
          </p:cNvSpPr>
          <p:nvPr>
            <p:ph type="title"/>
          </p:nvPr>
        </p:nvSpPr>
        <p:spPr>
          <a:xfrm>
            <a:off x="1035580" y="668062"/>
            <a:ext cx="10515600" cy="784412"/>
          </a:xfrm>
        </p:spPr>
        <p:txBody>
          <a:bodyPr>
            <a:normAutofit/>
          </a:bodyPr>
          <a:lstStyle>
            <a:lvl1pPr>
              <a:defRPr sz="3500">
                <a:solidFill>
                  <a:schemeClr val="accent1"/>
                </a:solidFill>
              </a:defRPr>
            </a:lvl1pPr>
          </a:lstStyle>
          <a:p>
            <a:r>
              <a:rPr lang="sv-SE"/>
              <a:t>Klicka här för att ändra mall för rubrikformat</a:t>
            </a:r>
            <a:endParaRPr lang="sv-SE" dirty="0"/>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771B5493-ABC8-4985-8348-2FA3F56A4B52}"/>
              </a:ext>
            </a:extLst>
          </p:cNvPr>
          <p:cNvSpPr>
            <a:spLocks noGrp="1"/>
          </p:cNvSpPr>
          <p:nvPr>
            <p:ph type="dt" sz="half" idx="16"/>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B6E37E39-B7CE-4475-A94A-E90B482F6381}"/>
              </a:ext>
            </a:extLst>
          </p:cNvPr>
          <p:cNvSpPr>
            <a:spLocks noGrp="1"/>
          </p:cNvSpPr>
          <p:nvPr>
            <p:ph type="ftr" sz="quarter" idx="17"/>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5515F3D9-3A24-4E59-BD9B-8955ABA1DE7E}"/>
              </a:ext>
            </a:extLst>
          </p:cNvPr>
          <p:cNvSpPr>
            <a:spLocks noGrp="1"/>
          </p:cNvSpPr>
          <p:nvPr>
            <p:ph type="sldNum" sz="quarter" idx="18"/>
          </p:nvPr>
        </p:nvSpPr>
        <p:spPr/>
        <p:txBody>
          <a:bodyPr/>
          <a:lstStyle/>
          <a:p>
            <a:fld id="{3E3B467B-FA7C-41D8-8D1E-205F2594F9D8}" type="slidenum">
              <a:rPr lang="sv-SE" smtClean="0"/>
              <a:pPr/>
              <a:t>‹#›</a:t>
            </a:fld>
            <a:endParaRPr lang="sv-SE" dirty="0"/>
          </a:p>
        </p:txBody>
      </p:sp>
      <p:sp>
        <p:nvSpPr>
          <p:cNvPr id="15" name="Platshållare för innehåll 14">
            <a:extLst>
              <a:ext uri="{FF2B5EF4-FFF2-40B4-BE49-F238E27FC236}">
                <a16:creationId xmlns:a16="http://schemas.microsoft.com/office/drawing/2014/main" id="{35125736-8D3F-4D61-8AC9-EF13BDBEF074}"/>
              </a:ext>
            </a:extLst>
          </p:cNvPr>
          <p:cNvSpPr>
            <a:spLocks noGrp="1"/>
          </p:cNvSpPr>
          <p:nvPr>
            <p:ph sz="quarter" idx="20"/>
          </p:nvPr>
        </p:nvSpPr>
        <p:spPr>
          <a:xfrm>
            <a:off x="1035580" y="1586706"/>
            <a:ext cx="4824000" cy="3652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17">
            <a:extLst>
              <a:ext uri="{FF2B5EF4-FFF2-40B4-BE49-F238E27FC236}">
                <a16:creationId xmlns:a16="http://schemas.microsoft.com/office/drawing/2014/main" id="{D52206CE-01A1-4032-8F54-507BA3CFC26C}"/>
              </a:ext>
            </a:extLst>
          </p:cNvPr>
          <p:cNvSpPr>
            <a:spLocks noGrp="1"/>
          </p:cNvSpPr>
          <p:nvPr>
            <p:ph sz="quarter" idx="21"/>
          </p:nvPr>
        </p:nvSpPr>
        <p:spPr>
          <a:xfrm>
            <a:off x="6261515" y="1586706"/>
            <a:ext cx="4824000" cy="3652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39291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vå innehåll">
    <p:bg>
      <p:bgPr>
        <a:solidFill>
          <a:schemeClr val="accent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771B5493-ABC8-4985-8348-2FA3F56A4B52}"/>
              </a:ext>
            </a:extLst>
          </p:cNvPr>
          <p:cNvSpPr>
            <a:spLocks noGrp="1"/>
          </p:cNvSpPr>
          <p:nvPr>
            <p:ph type="dt" sz="half" idx="16"/>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B6E37E39-B7CE-4475-A94A-E90B482F6381}"/>
              </a:ext>
            </a:extLst>
          </p:cNvPr>
          <p:cNvSpPr>
            <a:spLocks noGrp="1"/>
          </p:cNvSpPr>
          <p:nvPr>
            <p:ph type="ftr" sz="quarter" idx="17"/>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5515F3D9-3A24-4E59-BD9B-8955ABA1DE7E}"/>
              </a:ext>
            </a:extLst>
          </p:cNvPr>
          <p:cNvSpPr>
            <a:spLocks noGrp="1"/>
          </p:cNvSpPr>
          <p:nvPr>
            <p:ph type="sldNum" sz="quarter" idx="18"/>
          </p:nvPr>
        </p:nvSpPr>
        <p:spPr/>
        <p:txBody>
          <a:bodyPr/>
          <a:lstStyle/>
          <a:p>
            <a:fld id="{3E3B467B-FA7C-41D8-8D1E-205F2594F9D8}" type="slidenum">
              <a:rPr lang="sv-SE" smtClean="0"/>
              <a:pPr/>
              <a:t>‹#›</a:t>
            </a:fld>
            <a:endParaRPr lang="sv-SE" dirty="0"/>
          </a:p>
        </p:txBody>
      </p:sp>
      <p:sp>
        <p:nvSpPr>
          <p:cNvPr id="15" name="Platshållare för innehåll 14">
            <a:extLst>
              <a:ext uri="{FF2B5EF4-FFF2-40B4-BE49-F238E27FC236}">
                <a16:creationId xmlns:a16="http://schemas.microsoft.com/office/drawing/2014/main" id="{35125736-8D3F-4D61-8AC9-EF13BDBEF074}"/>
              </a:ext>
            </a:extLst>
          </p:cNvPr>
          <p:cNvSpPr>
            <a:spLocks noGrp="1"/>
          </p:cNvSpPr>
          <p:nvPr>
            <p:ph sz="quarter" idx="20"/>
          </p:nvPr>
        </p:nvSpPr>
        <p:spPr>
          <a:xfrm>
            <a:off x="1035580" y="1586706"/>
            <a:ext cx="4824000" cy="365244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17">
            <a:extLst>
              <a:ext uri="{FF2B5EF4-FFF2-40B4-BE49-F238E27FC236}">
                <a16:creationId xmlns:a16="http://schemas.microsoft.com/office/drawing/2014/main" id="{D52206CE-01A1-4032-8F54-507BA3CFC26C}"/>
              </a:ext>
            </a:extLst>
          </p:cNvPr>
          <p:cNvSpPr>
            <a:spLocks noGrp="1"/>
          </p:cNvSpPr>
          <p:nvPr>
            <p:ph sz="quarter" idx="21"/>
          </p:nvPr>
        </p:nvSpPr>
        <p:spPr>
          <a:xfrm>
            <a:off x="6261515" y="1586706"/>
            <a:ext cx="4824000" cy="365244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90756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ida">
    <p:bg>
      <p:bgPr>
        <a:solidFill>
          <a:schemeClr val="accent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771B5493-ABC8-4985-8348-2FA3F56A4B52}"/>
              </a:ext>
            </a:extLst>
          </p:cNvPr>
          <p:cNvSpPr>
            <a:spLocks noGrp="1"/>
          </p:cNvSpPr>
          <p:nvPr>
            <p:ph type="dt" sz="half" idx="16"/>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B6E37E39-B7CE-4475-A94A-E90B482F6381}"/>
              </a:ext>
            </a:extLst>
          </p:cNvPr>
          <p:cNvSpPr>
            <a:spLocks noGrp="1"/>
          </p:cNvSpPr>
          <p:nvPr>
            <p:ph type="ftr" sz="quarter" idx="17"/>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5515F3D9-3A24-4E59-BD9B-8955ABA1DE7E}"/>
              </a:ext>
            </a:extLst>
          </p:cNvPr>
          <p:cNvSpPr>
            <a:spLocks noGrp="1"/>
          </p:cNvSpPr>
          <p:nvPr>
            <p:ph type="sldNum" sz="quarter" idx="18"/>
          </p:nvPr>
        </p:nvSpPr>
        <p:spPr/>
        <p:txBody>
          <a:bodyPr/>
          <a:lstStyle/>
          <a:p>
            <a:fld id="{3E3B467B-FA7C-41D8-8D1E-205F2594F9D8}" type="slidenum">
              <a:rPr lang="sv-SE" smtClean="0"/>
              <a:pPr/>
              <a:t>‹#›</a:t>
            </a:fld>
            <a:endParaRPr lang="sv-SE" dirty="0"/>
          </a:p>
        </p:txBody>
      </p:sp>
      <p:sp>
        <p:nvSpPr>
          <p:cNvPr id="7" name="Platshållare för innehåll 6">
            <a:extLst>
              <a:ext uri="{FF2B5EF4-FFF2-40B4-BE49-F238E27FC236}">
                <a16:creationId xmlns:a16="http://schemas.microsoft.com/office/drawing/2014/main" id="{C1EDB428-E94F-4019-BC7E-E91CEC7A7988}"/>
              </a:ext>
            </a:extLst>
          </p:cNvPr>
          <p:cNvSpPr>
            <a:spLocks noGrp="1"/>
          </p:cNvSpPr>
          <p:nvPr>
            <p:ph sz="quarter" idx="19"/>
          </p:nvPr>
        </p:nvSpPr>
        <p:spPr>
          <a:xfrm>
            <a:off x="1035580" y="1586705"/>
            <a:ext cx="10125075" cy="369609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22205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sida Grön">
    <p:bg>
      <p:bgPr>
        <a:solidFill>
          <a:schemeClr val="accent1"/>
        </a:solidFill>
        <a:effectLst/>
      </p:bgPr>
    </p:bg>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F2827867-2434-407A-AE84-6B9B54ECE9B3}"/>
              </a:ext>
            </a:extLst>
          </p:cNvPr>
          <p:cNvSpPr>
            <a:spLocks noGrp="1"/>
          </p:cNvSpPr>
          <p:nvPr>
            <p:ph type="title"/>
          </p:nvPr>
        </p:nvSpPr>
        <p:spPr>
          <a:xfrm>
            <a:off x="1035580" y="668062"/>
            <a:ext cx="10515600" cy="784412"/>
          </a:xfrm>
        </p:spPr>
        <p:txBody>
          <a:bodyPr>
            <a:normAutofit/>
          </a:bodyPr>
          <a:lstStyle>
            <a:lvl1pPr>
              <a:defRPr sz="3500">
                <a:solidFill>
                  <a:schemeClr val="bg1"/>
                </a:solidFill>
              </a:defRPr>
            </a:lvl1pPr>
          </a:lstStyle>
          <a:p>
            <a:r>
              <a:rPr lang="sv-SE"/>
              <a:t>Klicka här för att ändra mall för rubrikformat</a:t>
            </a:r>
            <a:endParaRPr lang="sv-SE" dirty="0"/>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2CE218F5-F3C2-4204-852D-188B180329F7}"/>
              </a:ext>
            </a:extLst>
          </p:cNvPr>
          <p:cNvSpPr>
            <a:spLocks noGrp="1"/>
          </p:cNvSpPr>
          <p:nvPr>
            <p:ph type="dt" sz="half" idx="10"/>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73E6D602-0815-4529-ACED-2AE2C5A417E7}"/>
              </a:ext>
            </a:extLst>
          </p:cNvPr>
          <p:cNvSpPr>
            <a:spLocks noGrp="1"/>
          </p:cNvSpPr>
          <p:nvPr>
            <p:ph type="ftr" sz="quarter" idx="11"/>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DB59085B-4284-4817-9367-D7C3B501FE35}"/>
              </a:ext>
            </a:extLst>
          </p:cNvPr>
          <p:cNvSpPr>
            <a:spLocks noGrp="1"/>
          </p:cNvSpPr>
          <p:nvPr>
            <p:ph type="sldNum" sz="quarter" idx="12"/>
          </p:nvPr>
        </p:nvSpPr>
        <p:spPr/>
        <p:txBody>
          <a:bodyPr/>
          <a:lstStyle/>
          <a:p>
            <a:fld id="{3E3B467B-FA7C-41D8-8D1E-205F2594F9D8}" type="slidenum">
              <a:rPr lang="sv-SE" smtClean="0"/>
              <a:pPr/>
              <a:t>‹#›</a:t>
            </a:fld>
            <a:endParaRPr lang="sv-SE" dirty="0"/>
          </a:p>
        </p:txBody>
      </p:sp>
    </p:spTree>
    <p:extLst>
      <p:ext uri="{BB962C8B-B14F-4D97-AF65-F5344CB8AC3E}">
        <p14:creationId xmlns:p14="http://schemas.microsoft.com/office/powerpoint/2010/main" val="123431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942B68-C5D5-46A4-9187-8C576052AA27}"/>
              </a:ext>
            </a:extLst>
          </p:cNvPr>
          <p:cNvSpPr>
            <a:spLocks noGrp="1"/>
          </p:cNvSpPr>
          <p:nvPr>
            <p:ph type="title"/>
          </p:nvPr>
        </p:nvSpPr>
        <p:spPr>
          <a:xfrm>
            <a:off x="812427" y="887511"/>
            <a:ext cx="10515600" cy="784412"/>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782E8A1D-7D75-49DC-9748-607C0432D035}"/>
              </a:ext>
            </a:extLst>
          </p:cNvPr>
          <p:cNvSpPr>
            <a:spLocks noGrp="1"/>
          </p:cNvSpPr>
          <p:nvPr>
            <p:ph type="dt" sz="half" idx="10"/>
          </p:nvPr>
        </p:nvSpPr>
        <p:spPr>
          <a:xfrm>
            <a:off x="7418295" y="8051054"/>
            <a:ext cx="1098176" cy="250825"/>
          </a:xfrm>
        </p:spPr>
        <p:txBody>
          <a:bodyPr/>
          <a:lstStyle/>
          <a:p>
            <a:r>
              <a:rPr lang="sv-SE"/>
              <a:t>2018-09-25</a:t>
            </a:r>
          </a:p>
        </p:txBody>
      </p:sp>
      <p:sp>
        <p:nvSpPr>
          <p:cNvPr id="4" name="Platshållare för sidfot 3">
            <a:extLst>
              <a:ext uri="{FF2B5EF4-FFF2-40B4-BE49-F238E27FC236}">
                <a16:creationId xmlns:a16="http://schemas.microsoft.com/office/drawing/2014/main" id="{11F13665-DE14-40B0-9D24-C03DE3FF71AB}"/>
              </a:ext>
            </a:extLst>
          </p:cNvPr>
          <p:cNvSpPr>
            <a:spLocks noGrp="1"/>
          </p:cNvSpPr>
          <p:nvPr>
            <p:ph type="ftr" sz="quarter" idx="11"/>
          </p:nvPr>
        </p:nvSpPr>
        <p:spPr>
          <a:xfrm>
            <a:off x="1187824" y="8051054"/>
            <a:ext cx="4114800" cy="250825"/>
          </a:xfrm>
        </p:spPr>
        <p:txBody>
          <a:bodyPr/>
          <a:lstStyle/>
          <a:p>
            <a:r>
              <a:rPr lang="sv-SE"/>
              <a:t>Press/Kapitel</a:t>
            </a:r>
            <a:endParaRPr lang="sv-SE" dirty="0"/>
          </a:p>
        </p:txBody>
      </p:sp>
      <p:sp>
        <p:nvSpPr>
          <p:cNvPr id="5" name="Platshållare för bildnummer 4">
            <a:extLst>
              <a:ext uri="{FF2B5EF4-FFF2-40B4-BE49-F238E27FC236}">
                <a16:creationId xmlns:a16="http://schemas.microsoft.com/office/drawing/2014/main" id="{CFB6EB95-0127-4987-9FBA-8D741018E150}"/>
              </a:ext>
            </a:extLst>
          </p:cNvPr>
          <p:cNvSpPr>
            <a:spLocks noGrp="1"/>
          </p:cNvSpPr>
          <p:nvPr>
            <p:ph type="sldNum" sz="quarter" idx="12"/>
          </p:nvPr>
        </p:nvSpPr>
        <p:spPr>
          <a:xfrm>
            <a:off x="11317941" y="8051054"/>
            <a:ext cx="672353" cy="250825"/>
          </a:xfrm>
          <a:prstGeom prst="rect">
            <a:avLst/>
          </a:prstGeom>
        </p:spPr>
        <p:txBody>
          <a:bodyPr/>
          <a:lstStyle/>
          <a:p>
            <a:fld id="{C7A8CA99-C4CE-4525-86DF-CF479D859466}" type="slidenum">
              <a:rPr lang="sv-SE" smtClean="0"/>
              <a:pPr/>
              <a:t>‹#›</a:t>
            </a:fld>
            <a:endParaRPr lang="sv-SE" dirty="0"/>
          </a:p>
        </p:txBody>
      </p:sp>
      <p:sp>
        <p:nvSpPr>
          <p:cNvPr id="7" name="textruta 6">
            <a:extLst>
              <a:ext uri="{FF2B5EF4-FFF2-40B4-BE49-F238E27FC236}">
                <a16:creationId xmlns:a16="http://schemas.microsoft.com/office/drawing/2014/main" id="{C1A89138-BECD-45FF-BC3E-4D326C1763EC}"/>
              </a:ext>
            </a:extLst>
          </p:cNvPr>
          <p:cNvSpPr txBox="1"/>
          <p:nvPr userDrawn="1"/>
        </p:nvSpPr>
        <p:spPr>
          <a:xfrm>
            <a:off x="812427" y="2439894"/>
            <a:ext cx="1278553" cy="1754324"/>
          </a:xfrm>
          <a:prstGeom prst="rect">
            <a:avLst/>
          </a:prstGeom>
          <a:noFill/>
        </p:spPr>
        <p:txBody>
          <a:bodyPr wrap="none" lIns="0" tIns="45719" rIns="91438" bIns="45719" rtlCol="0">
            <a:spAutoFit/>
          </a:bodyPr>
          <a:lstStyle/>
          <a:p>
            <a:r>
              <a:rPr lang="sv-SE" sz="900" b="1" dirty="0">
                <a:solidFill>
                  <a:schemeClr val="bg1"/>
                </a:solidFill>
              </a:rPr>
              <a:t>Gröna arbetsgivare</a:t>
            </a:r>
            <a:br>
              <a:rPr lang="sv-SE" sz="900" dirty="0">
                <a:solidFill>
                  <a:schemeClr val="bg1"/>
                </a:solidFill>
              </a:rPr>
            </a:br>
            <a:endParaRPr lang="sv-SE" sz="900" dirty="0">
              <a:solidFill>
                <a:schemeClr val="bg1"/>
              </a:solidFill>
            </a:endParaRPr>
          </a:p>
          <a:p>
            <a:r>
              <a:rPr lang="sv-SE" sz="900" dirty="0">
                <a:solidFill>
                  <a:schemeClr val="bg1"/>
                </a:solidFill>
              </a:rPr>
              <a:t>Storgatan 19</a:t>
            </a:r>
          </a:p>
          <a:p>
            <a:r>
              <a:rPr lang="sv-SE" sz="900" dirty="0">
                <a:solidFill>
                  <a:schemeClr val="bg1"/>
                </a:solidFill>
              </a:rPr>
              <a:t>Box 55525</a:t>
            </a:r>
          </a:p>
          <a:p>
            <a:r>
              <a:rPr lang="sv-SE" sz="900" dirty="0">
                <a:solidFill>
                  <a:schemeClr val="bg1"/>
                </a:solidFill>
              </a:rPr>
              <a:t>102 04 Stockholm</a:t>
            </a:r>
          </a:p>
          <a:p>
            <a:endParaRPr lang="sv-SE" sz="900" dirty="0">
              <a:solidFill>
                <a:schemeClr val="bg1"/>
              </a:solidFill>
            </a:endParaRPr>
          </a:p>
          <a:p>
            <a:r>
              <a:rPr lang="de-DE" sz="900" dirty="0">
                <a:solidFill>
                  <a:schemeClr val="bg1"/>
                </a:solidFill>
              </a:rPr>
              <a:t>08 - 762 72 40</a:t>
            </a:r>
          </a:p>
          <a:p>
            <a:r>
              <a:rPr lang="de-DE" sz="900" dirty="0">
                <a:solidFill>
                  <a:schemeClr val="bg1"/>
                </a:solidFill>
              </a:rPr>
              <a:t>info@grona.org</a:t>
            </a:r>
          </a:p>
          <a:p>
            <a:r>
              <a:rPr lang="de-DE" sz="900" dirty="0">
                <a:solidFill>
                  <a:schemeClr val="bg1"/>
                </a:solidFill>
              </a:rPr>
              <a:t>www.grona.org</a:t>
            </a:r>
          </a:p>
          <a:p>
            <a:endParaRPr lang="de-DE" sz="900" dirty="0">
              <a:solidFill>
                <a:schemeClr val="bg1"/>
              </a:solidFill>
            </a:endParaRPr>
          </a:p>
          <a:p>
            <a:r>
              <a:rPr lang="sv-SE" sz="900" dirty="0">
                <a:solidFill>
                  <a:schemeClr val="bg1"/>
                </a:solidFill>
              </a:rPr>
              <a:t>Servicebolag: Arbio AB</a:t>
            </a:r>
          </a:p>
          <a:p>
            <a:r>
              <a:rPr lang="sv-SE" sz="900" dirty="0">
                <a:solidFill>
                  <a:schemeClr val="bg1"/>
                </a:solidFill>
              </a:rPr>
              <a:t>Orgnr: 556067–2924</a:t>
            </a:r>
          </a:p>
        </p:txBody>
      </p:sp>
      <p:pic>
        <p:nvPicPr>
          <p:cNvPr id="10" name="Bild 8">
            <a:extLst>
              <a:ext uri="{FF2B5EF4-FFF2-40B4-BE49-F238E27FC236}">
                <a16:creationId xmlns:a16="http://schemas.microsoft.com/office/drawing/2014/main" id="{47C04E51-1CA0-44B8-98E4-C57590E185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2427" y="4789034"/>
            <a:ext cx="1216965" cy="1241413"/>
          </a:xfrm>
          <a:prstGeom prst="rect">
            <a:avLst/>
          </a:prstGeom>
        </p:spPr>
      </p:pic>
      <p:pic>
        <p:nvPicPr>
          <p:cNvPr id="11" name="Bildobjekt 10" descr="En bild som visar objekt&#10;&#10;Automatiskt genererad beskrivning">
            <a:extLst>
              <a:ext uri="{FF2B5EF4-FFF2-40B4-BE49-F238E27FC236}">
                <a16:creationId xmlns:a16="http://schemas.microsoft.com/office/drawing/2014/main" id="{F20412C2-F479-4476-8A9C-27C55FC453E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 t="13424" r="11781" b="31573"/>
          <a:stretch/>
        </p:blipFill>
        <p:spPr>
          <a:xfrm>
            <a:off x="1320799" y="1190171"/>
            <a:ext cx="10871201" cy="5667829"/>
          </a:xfrm>
          <a:prstGeom prst="rect">
            <a:avLst/>
          </a:prstGeom>
        </p:spPr>
      </p:pic>
    </p:spTree>
    <p:extLst>
      <p:ext uri="{BB962C8B-B14F-4D97-AF65-F5344CB8AC3E}">
        <p14:creationId xmlns:p14="http://schemas.microsoft.com/office/powerpoint/2010/main" val="2195622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Grå">
    <p:bg>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88805785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innehåll och symbol">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a:xfrm>
            <a:off x="4038600" y="7670802"/>
            <a:ext cx="4114800" cy="231775"/>
          </a:xfrm>
        </p:spPr>
        <p:txBody>
          <a:bodyPr/>
          <a:lstStyle/>
          <a:p>
            <a:r>
              <a:rPr lang="sv-SE"/>
              <a:t>Press/Kapitel</a:t>
            </a:r>
          </a:p>
        </p:txBody>
      </p:sp>
      <p:sp>
        <p:nvSpPr>
          <p:cNvPr id="6" name="Platshållare för bildnummer 5"/>
          <p:cNvSpPr>
            <a:spLocks noGrp="1"/>
          </p:cNvSpPr>
          <p:nvPr>
            <p:ph type="sldNum" sz="quarter" idx="12"/>
          </p:nvPr>
        </p:nvSpPr>
        <p:spPr>
          <a:xfrm>
            <a:off x="8610600" y="7670802"/>
            <a:ext cx="2743200" cy="231775"/>
          </a:xfrm>
          <a:prstGeom prst="rect">
            <a:avLst/>
          </a:prstGeom>
        </p:spPr>
        <p:txBody>
          <a:bodyPr/>
          <a:lstStyle/>
          <a:p>
            <a:fld id="{C7A8CA99-C4CE-4525-86DF-CF479D859466}" type="slidenum">
              <a:rPr lang="sv-SE" smtClean="0"/>
              <a:t>‹#›</a:t>
            </a:fld>
            <a:endParaRPr lang="sv-SE"/>
          </a:p>
        </p:txBody>
      </p:sp>
      <p:sp>
        <p:nvSpPr>
          <p:cNvPr id="16" name="Platshållare för datum 3">
            <a:extLst>
              <a:ext uri="{FF2B5EF4-FFF2-40B4-BE49-F238E27FC236}">
                <a16:creationId xmlns:a16="http://schemas.microsoft.com/office/drawing/2014/main" id="{839D08E9-BC15-49E7-A9A7-074364606673}"/>
              </a:ext>
            </a:extLst>
          </p:cNvPr>
          <p:cNvSpPr>
            <a:spLocks noGrp="1"/>
          </p:cNvSpPr>
          <p:nvPr>
            <p:ph type="dt" sz="half" idx="10"/>
          </p:nvPr>
        </p:nvSpPr>
        <p:spPr>
          <a:xfrm>
            <a:off x="820271" y="2400121"/>
            <a:ext cx="2743200" cy="365125"/>
          </a:xfrm>
        </p:spPr>
        <p:txBody>
          <a:bodyPr/>
          <a:lstStyle>
            <a:lvl1pPr>
              <a:defRPr sz="2000">
                <a:solidFill>
                  <a:schemeClr val="bg1"/>
                </a:solidFill>
              </a:defRPr>
            </a:lvl1pPr>
          </a:lstStyle>
          <a:p>
            <a:r>
              <a:rPr lang="sv-SE"/>
              <a:t>2018-09-25</a:t>
            </a:r>
            <a:endParaRPr lang="sv-SE" dirty="0"/>
          </a:p>
        </p:txBody>
      </p:sp>
      <p:pic>
        <p:nvPicPr>
          <p:cNvPr id="18" name="Bild 8">
            <a:extLst>
              <a:ext uri="{FF2B5EF4-FFF2-40B4-BE49-F238E27FC236}">
                <a16:creationId xmlns:a16="http://schemas.microsoft.com/office/drawing/2014/main" id="{4719180D-156C-4135-9FFF-C07992FC6B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271" y="4789034"/>
            <a:ext cx="1216965" cy="1241413"/>
          </a:xfrm>
          <a:prstGeom prst="rect">
            <a:avLst/>
          </a:prstGeom>
        </p:spPr>
      </p:pic>
      <p:sp>
        <p:nvSpPr>
          <p:cNvPr id="12" name="Rubrik 1">
            <a:extLst>
              <a:ext uri="{FF2B5EF4-FFF2-40B4-BE49-F238E27FC236}">
                <a16:creationId xmlns:a16="http://schemas.microsoft.com/office/drawing/2014/main" id="{10A8BE31-D8EF-4D6E-A98F-907619AD312A}"/>
              </a:ext>
            </a:extLst>
          </p:cNvPr>
          <p:cNvSpPr>
            <a:spLocks noGrp="1"/>
          </p:cNvSpPr>
          <p:nvPr>
            <p:ph type="title"/>
          </p:nvPr>
        </p:nvSpPr>
        <p:spPr>
          <a:xfrm>
            <a:off x="820271" y="1030387"/>
            <a:ext cx="10515600" cy="636494"/>
          </a:xfrm>
        </p:spPr>
        <p:txBody>
          <a:bodyPr>
            <a:noAutofit/>
          </a:bodyPr>
          <a:lstStyle>
            <a:lvl1pPr>
              <a:defRPr>
                <a:solidFill>
                  <a:schemeClr val="bg1"/>
                </a:solidFill>
              </a:defRPr>
            </a:lvl1pPr>
          </a:lstStyle>
          <a:p>
            <a:r>
              <a:rPr lang="sv-SE"/>
              <a:t>Klicka här för att ändra mall för rubrikformat</a:t>
            </a:r>
            <a:endParaRPr lang="sv-SE" dirty="0"/>
          </a:p>
        </p:txBody>
      </p:sp>
      <p:sp>
        <p:nvSpPr>
          <p:cNvPr id="13" name="Platshållare för text 10">
            <a:extLst>
              <a:ext uri="{FF2B5EF4-FFF2-40B4-BE49-F238E27FC236}">
                <a16:creationId xmlns:a16="http://schemas.microsoft.com/office/drawing/2014/main" id="{72068F9F-A995-451B-9FA5-2C78F108DE25}"/>
              </a:ext>
            </a:extLst>
          </p:cNvPr>
          <p:cNvSpPr>
            <a:spLocks noGrp="1"/>
          </p:cNvSpPr>
          <p:nvPr>
            <p:ph type="body" sz="quarter" idx="13"/>
          </p:nvPr>
        </p:nvSpPr>
        <p:spPr>
          <a:xfrm>
            <a:off x="820271" y="1623180"/>
            <a:ext cx="10515600" cy="519946"/>
          </a:xfrm>
        </p:spPr>
        <p:txBody>
          <a:bodyPr/>
          <a:lstStyle>
            <a:lvl1pPr marL="0" indent="0">
              <a:buNone/>
              <a:defRPr sz="2800">
                <a:solidFill>
                  <a:schemeClr val="bg1"/>
                </a:solidFill>
              </a:defRPr>
            </a:lvl1pPr>
          </a:lstStyle>
          <a:p>
            <a:pPr lvl="0"/>
            <a:r>
              <a:rPr lang="sv-SE"/>
              <a:t>Klicka här för att ändra format på bakgrundstexten</a:t>
            </a:r>
          </a:p>
        </p:txBody>
      </p:sp>
      <p:pic>
        <p:nvPicPr>
          <p:cNvPr id="9" name="Bildobjekt 8" descr="En bild som visar objekt&#10;&#10;Automatiskt genererad beskrivning">
            <a:extLst>
              <a:ext uri="{FF2B5EF4-FFF2-40B4-BE49-F238E27FC236}">
                <a16:creationId xmlns:a16="http://schemas.microsoft.com/office/drawing/2014/main" id="{7A0D1432-9C52-49CC-9ABD-1E7992E2C58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 t="13424" r="11781" b="31573"/>
          <a:stretch/>
        </p:blipFill>
        <p:spPr>
          <a:xfrm>
            <a:off x="1320799" y="1190171"/>
            <a:ext cx="10871201" cy="5667829"/>
          </a:xfrm>
          <a:prstGeom prst="rect">
            <a:avLst/>
          </a:prstGeom>
        </p:spPr>
      </p:pic>
    </p:spTree>
    <p:extLst>
      <p:ext uri="{BB962C8B-B14F-4D97-AF65-F5344CB8AC3E}">
        <p14:creationId xmlns:p14="http://schemas.microsoft.com/office/powerpoint/2010/main" val="177938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Grön">
    <p:bg>
      <p:bgPr>
        <a:solidFill>
          <a:schemeClr val="accent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91347783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Beige">
    <p:bg>
      <p:bgPr>
        <a:solidFill>
          <a:schemeClr val="accent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32975602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Röd">
    <p:bg>
      <p:bgPr>
        <a:solidFill>
          <a:schemeClr val="accent3"/>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95199229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Blå">
    <p:bg>
      <p:bgPr>
        <a:solidFill>
          <a:schemeClr val="accent4"/>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13983916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Gul">
    <p:bg>
      <p:bgPr>
        <a:solidFill>
          <a:schemeClr val="accent5"/>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32495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Lila">
    <p:bg>
      <p:bgPr>
        <a:solidFill>
          <a:schemeClr val="accent6"/>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8736256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498942-6CD2-4D8A-AD35-21E64A5BF7C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ED89C3C-E83A-4AB4-9ADD-9DFC3A4D603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00F1608-5C21-487B-966E-550BE44559C0}"/>
              </a:ext>
            </a:extLst>
          </p:cNvPr>
          <p:cNvSpPr>
            <a:spLocks noGrp="1"/>
          </p:cNvSpPr>
          <p:nvPr>
            <p:ph type="dt" sz="half" idx="10"/>
          </p:nvPr>
        </p:nvSpPr>
        <p:spPr/>
        <p:txBody>
          <a:bodyPr/>
          <a:lstStyle/>
          <a:p>
            <a:fld id="{9E550244-A407-4554-91A2-F74285B34BF7}" type="datetimeFigureOut">
              <a:rPr lang="sv-SE" smtClean="0"/>
              <a:t>2021-11-18</a:t>
            </a:fld>
            <a:endParaRPr lang="sv-SE"/>
          </a:p>
        </p:txBody>
      </p:sp>
      <p:sp>
        <p:nvSpPr>
          <p:cNvPr id="5" name="Platshållare för sidfot 4">
            <a:extLst>
              <a:ext uri="{FF2B5EF4-FFF2-40B4-BE49-F238E27FC236}">
                <a16:creationId xmlns:a16="http://schemas.microsoft.com/office/drawing/2014/main" id="{3F6D4DFC-BF77-4779-A02C-59B956FABD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297A627-FF34-4007-8C2B-77AE022881B1}"/>
              </a:ext>
            </a:extLst>
          </p:cNvPr>
          <p:cNvSpPr>
            <a:spLocks noGrp="1"/>
          </p:cNvSpPr>
          <p:nvPr>
            <p:ph type="sldNum" sz="quarter" idx="12"/>
          </p:nvPr>
        </p:nvSpPr>
        <p:spPr/>
        <p:txBody>
          <a:bodyPr/>
          <a:lstStyle/>
          <a:p>
            <a:fld id="{DFBCEBEC-50B7-48B9-A3C6-9A2EA474843C}" type="slidenum">
              <a:rPr lang="sv-SE" smtClean="0"/>
              <a:t>‹#›</a:t>
            </a:fld>
            <a:endParaRPr lang="sv-SE"/>
          </a:p>
        </p:txBody>
      </p:sp>
    </p:spTree>
    <p:extLst>
      <p:ext uri="{BB962C8B-B14F-4D97-AF65-F5344CB8AC3E}">
        <p14:creationId xmlns:p14="http://schemas.microsoft.com/office/powerpoint/2010/main" val="330788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logga">
    <p:bg>
      <p:bgPr>
        <a:solidFill>
          <a:schemeClr val="accent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9791B62-04CB-4C0D-91E3-E9C40C0CB662}"/>
              </a:ext>
            </a:extLst>
          </p:cNvPr>
          <p:cNvSpPr/>
          <p:nvPr userDrawn="1"/>
        </p:nvSpPr>
        <p:spPr>
          <a:xfrm>
            <a:off x="0" y="4843850"/>
            <a:ext cx="12192000" cy="2014151"/>
          </a:xfrm>
          <a:prstGeom prst="rect">
            <a:avLst/>
          </a:prstGeom>
          <a:solidFill>
            <a:srgbClr val="A5C0A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4" name="Platshållare för datum 3"/>
          <p:cNvSpPr>
            <a:spLocks noGrp="1"/>
          </p:cNvSpPr>
          <p:nvPr>
            <p:ph type="dt" sz="half" idx="10"/>
          </p:nvPr>
        </p:nvSpPr>
        <p:spPr>
          <a:xfrm>
            <a:off x="5271247" y="6262336"/>
            <a:ext cx="1649507" cy="250825"/>
          </a:xfrm>
        </p:spPr>
        <p:txBody>
          <a:bodyPr/>
          <a:lstStyle>
            <a:lvl1pPr algn="ctr">
              <a:defRPr lang="sv-SE" sz="1400" b="0" i="0" kern="1200" smtClean="0">
                <a:solidFill>
                  <a:schemeClr val="bg1"/>
                </a:solidFill>
                <a:latin typeface="+mn-lt"/>
                <a:ea typeface="+mn-ea"/>
                <a:cs typeface="+mn-cs"/>
              </a:defRPr>
            </a:lvl1pPr>
          </a:lstStyle>
          <a:p>
            <a:r>
              <a:rPr lang="sv-SE" dirty="0"/>
              <a:t>2018-09-25</a:t>
            </a:r>
          </a:p>
        </p:txBody>
      </p:sp>
      <p:sp>
        <p:nvSpPr>
          <p:cNvPr id="5" name="Platshållare för sidfot 4"/>
          <p:cNvSpPr>
            <a:spLocks noGrp="1"/>
          </p:cNvSpPr>
          <p:nvPr>
            <p:ph type="ftr" sz="quarter" idx="11"/>
          </p:nvPr>
        </p:nvSpPr>
        <p:spPr>
          <a:xfrm>
            <a:off x="1187824" y="7693961"/>
            <a:ext cx="4114800" cy="250825"/>
          </a:xfrm>
        </p:spPr>
        <p:txBody>
          <a:bodyPr/>
          <a:lstStyle/>
          <a:p>
            <a:r>
              <a:rPr lang="sv-SE"/>
              <a:t>Press/Kapitel</a:t>
            </a:r>
            <a:endParaRPr lang="sv-SE" dirty="0"/>
          </a:p>
        </p:txBody>
      </p:sp>
      <p:sp>
        <p:nvSpPr>
          <p:cNvPr id="6" name="Platshållare för bildnummer 5"/>
          <p:cNvSpPr>
            <a:spLocks noGrp="1"/>
          </p:cNvSpPr>
          <p:nvPr>
            <p:ph type="sldNum" sz="quarter" idx="12"/>
          </p:nvPr>
        </p:nvSpPr>
        <p:spPr>
          <a:xfrm>
            <a:off x="11317941" y="7693961"/>
            <a:ext cx="672353" cy="250825"/>
          </a:xfrm>
          <a:prstGeom prst="rect">
            <a:avLst/>
          </a:prstGeom>
        </p:spPr>
        <p:txBody>
          <a:bodyPr/>
          <a:lstStyle/>
          <a:p>
            <a:fld id="{C7A8CA99-C4CE-4525-86DF-CF479D859466}" type="slidenum">
              <a:rPr lang="sv-SE" smtClean="0"/>
              <a:t>‹#›</a:t>
            </a:fld>
            <a:endParaRPr lang="sv-SE"/>
          </a:p>
        </p:txBody>
      </p:sp>
      <p:sp>
        <p:nvSpPr>
          <p:cNvPr id="9" name="Rubrik 8">
            <a:extLst>
              <a:ext uri="{FF2B5EF4-FFF2-40B4-BE49-F238E27FC236}">
                <a16:creationId xmlns:a16="http://schemas.microsoft.com/office/drawing/2014/main" id="{EFFF61CF-934F-4EBC-82C9-E16A219AD681}"/>
              </a:ext>
            </a:extLst>
          </p:cNvPr>
          <p:cNvSpPr>
            <a:spLocks noGrp="1"/>
          </p:cNvSpPr>
          <p:nvPr>
            <p:ph type="title"/>
          </p:nvPr>
        </p:nvSpPr>
        <p:spPr>
          <a:xfrm>
            <a:off x="838200" y="5145933"/>
            <a:ext cx="10515600" cy="614943"/>
          </a:xfrm>
        </p:spPr>
        <p:txBody>
          <a:bodyPr/>
          <a:lstStyle>
            <a:lvl1pPr algn="ctr">
              <a:defRPr>
                <a:solidFill>
                  <a:schemeClr val="bg1"/>
                </a:solidFill>
              </a:defRPr>
            </a:lvl1pPr>
          </a:lstStyle>
          <a:p>
            <a:r>
              <a:rPr lang="sv-SE"/>
              <a:t>Klicka här för att ändra mall för rubrikformat</a:t>
            </a:r>
            <a:endParaRPr lang="sv-SE" dirty="0"/>
          </a:p>
        </p:txBody>
      </p:sp>
      <p:pic>
        <p:nvPicPr>
          <p:cNvPr id="11" name="Bild 10">
            <a:extLst>
              <a:ext uri="{FF2B5EF4-FFF2-40B4-BE49-F238E27FC236}">
                <a16:creationId xmlns:a16="http://schemas.microsoft.com/office/drawing/2014/main" id="{98A0C71B-B532-4F62-85C0-468245D378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6216" y="1048987"/>
            <a:ext cx="2839568" cy="2896613"/>
          </a:xfrm>
          <a:prstGeom prst="rect">
            <a:avLst/>
          </a:prstGeom>
        </p:spPr>
      </p:pic>
      <p:sp>
        <p:nvSpPr>
          <p:cNvPr id="13" name="Platshållare för text 10">
            <a:extLst>
              <a:ext uri="{FF2B5EF4-FFF2-40B4-BE49-F238E27FC236}">
                <a16:creationId xmlns:a16="http://schemas.microsoft.com/office/drawing/2014/main" id="{4F35E577-51EA-40CE-8195-3FAEE9A43782}"/>
              </a:ext>
            </a:extLst>
          </p:cNvPr>
          <p:cNvSpPr>
            <a:spLocks noGrp="1"/>
          </p:cNvSpPr>
          <p:nvPr>
            <p:ph type="body" sz="quarter" idx="13"/>
          </p:nvPr>
        </p:nvSpPr>
        <p:spPr>
          <a:xfrm>
            <a:off x="838200" y="5741419"/>
            <a:ext cx="10515600" cy="388913"/>
          </a:xfrm>
        </p:spPr>
        <p:txBody>
          <a:bodyPr/>
          <a:lstStyle>
            <a:lvl1pPr marL="0" indent="0" algn="ctr">
              <a:buNone/>
              <a:defRPr sz="28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777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underrubrik svart">
    <p:bg>
      <p:bgPr>
        <a:solidFill>
          <a:schemeClr val="tx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a:xfrm>
            <a:off x="4038600" y="7670802"/>
            <a:ext cx="4114800" cy="231775"/>
          </a:xfrm>
        </p:spPr>
        <p:txBody>
          <a:bodyPr/>
          <a:lstStyle/>
          <a:p>
            <a:r>
              <a:rPr lang="sv-SE"/>
              <a:t>Press/Kapitel</a:t>
            </a:r>
          </a:p>
        </p:txBody>
      </p:sp>
      <p:sp>
        <p:nvSpPr>
          <p:cNvPr id="6" name="Platshållare för bildnummer 5"/>
          <p:cNvSpPr>
            <a:spLocks noGrp="1"/>
          </p:cNvSpPr>
          <p:nvPr>
            <p:ph type="sldNum" sz="quarter" idx="12"/>
          </p:nvPr>
        </p:nvSpPr>
        <p:spPr>
          <a:xfrm>
            <a:off x="8610600" y="7670802"/>
            <a:ext cx="2743200" cy="231775"/>
          </a:xfrm>
          <a:prstGeom prst="rect">
            <a:avLst/>
          </a:prstGeom>
        </p:spPr>
        <p:txBody>
          <a:bodyPr/>
          <a:lstStyle/>
          <a:p>
            <a:fld id="{C7A8CA99-C4CE-4525-86DF-CF479D859466}" type="slidenum">
              <a:rPr lang="sv-SE" smtClean="0"/>
              <a:t>‹#›</a:t>
            </a:fld>
            <a:endParaRPr lang="sv-SE"/>
          </a:p>
        </p:txBody>
      </p:sp>
      <p:sp>
        <p:nvSpPr>
          <p:cNvPr id="15" name="Platshållare för datum 3">
            <a:extLst>
              <a:ext uri="{FF2B5EF4-FFF2-40B4-BE49-F238E27FC236}">
                <a16:creationId xmlns:a16="http://schemas.microsoft.com/office/drawing/2014/main" id="{25EEA3F7-46E5-43D5-A16C-AE65CAD12A90}"/>
              </a:ext>
            </a:extLst>
          </p:cNvPr>
          <p:cNvSpPr>
            <a:spLocks noGrp="1"/>
          </p:cNvSpPr>
          <p:nvPr>
            <p:ph type="dt" sz="half" idx="10"/>
          </p:nvPr>
        </p:nvSpPr>
        <p:spPr>
          <a:xfrm>
            <a:off x="820271" y="2400121"/>
            <a:ext cx="2743200" cy="365125"/>
          </a:xfrm>
        </p:spPr>
        <p:txBody>
          <a:bodyPr/>
          <a:lstStyle>
            <a:lvl1pPr>
              <a:defRPr sz="2000">
                <a:solidFill>
                  <a:schemeClr val="bg1"/>
                </a:solidFill>
              </a:defRPr>
            </a:lvl1pPr>
          </a:lstStyle>
          <a:p>
            <a:r>
              <a:rPr lang="sv-SE"/>
              <a:t>2018-09-25</a:t>
            </a:r>
            <a:endParaRPr lang="sv-SE" dirty="0"/>
          </a:p>
        </p:txBody>
      </p:sp>
      <p:pic>
        <p:nvPicPr>
          <p:cNvPr id="18" name="Bild 8">
            <a:extLst>
              <a:ext uri="{FF2B5EF4-FFF2-40B4-BE49-F238E27FC236}">
                <a16:creationId xmlns:a16="http://schemas.microsoft.com/office/drawing/2014/main" id="{A6E5D9E4-8B6F-4CFB-914C-8B16E812C1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271" y="4789034"/>
            <a:ext cx="1216965" cy="1241413"/>
          </a:xfrm>
          <a:prstGeom prst="rect">
            <a:avLst/>
          </a:prstGeom>
        </p:spPr>
      </p:pic>
      <p:sp>
        <p:nvSpPr>
          <p:cNvPr id="8" name="Rubrik 1">
            <a:extLst>
              <a:ext uri="{FF2B5EF4-FFF2-40B4-BE49-F238E27FC236}">
                <a16:creationId xmlns:a16="http://schemas.microsoft.com/office/drawing/2014/main" id="{DD9583F5-D1AB-41DB-979F-3335860BEBD5}"/>
              </a:ext>
            </a:extLst>
          </p:cNvPr>
          <p:cNvSpPr>
            <a:spLocks noGrp="1"/>
          </p:cNvSpPr>
          <p:nvPr>
            <p:ph type="title"/>
          </p:nvPr>
        </p:nvSpPr>
        <p:spPr>
          <a:xfrm>
            <a:off x="820271" y="1030387"/>
            <a:ext cx="10515600" cy="636494"/>
          </a:xfrm>
        </p:spPr>
        <p:txBody>
          <a:bodyPr>
            <a:noAutofit/>
          </a:bodyPr>
          <a:lstStyle>
            <a:lvl1pPr>
              <a:defRPr>
                <a:solidFill>
                  <a:schemeClr val="bg1"/>
                </a:solidFill>
              </a:defRPr>
            </a:lvl1pPr>
          </a:lstStyle>
          <a:p>
            <a:r>
              <a:rPr lang="sv-SE"/>
              <a:t>Klicka här för att ändra mall för rubrikformat</a:t>
            </a:r>
            <a:endParaRPr lang="sv-SE" dirty="0"/>
          </a:p>
        </p:txBody>
      </p:sp>
      <p:sp>
        <p:nvSpPr>
          <p:cNvPr id="9" name="Platshållare för text 10">
            <a:extLst>
              <a:ext uri="{FF2B5EF4-FFF2-40B4-BE49-F238E27FC236}">
                <a16:creationId xmlns:a16="http://schemas.microsoft.com/office/drawing/2014/main" id="{19560F0B-B80F-4EC9-9CB5-E77CF477E5A3}"/>
              </a:ext>
            </a:extLst>
          </p:cNvPr>
          <p:cNvSpPr>
            <a:spLocks noGrp="1"/>
          </p:cNvSpPr>
          <p:nvPr>
            <p:ph type="body" sz="quarter" idx="13"/>
          </p:nvPr>
        </p:nvSpPr>
        <p:spPr>
          <a:xfrm>
            <a:off x="820271" y="1623180"/>
            <a:ext cx="10515600" cy="519946"/>
          </a:xfrm>
        </p:spPr>
        <p:txBody>
          <a:bodyPr/>
          <a:lstStyle>
            <a:lvl1pPr marL="0" indent="0">
              <a:buNone/>
              <a:defRPr sz="28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53136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underrubrik vi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F9BD34B-4E53-4391-B40B-934C0A9A605E}"/>
              </a:ext>
            </a:extLst>
          </p:cNvPr>
          <p:cNvSpPr/>
          <p:nvPr userDrawn="1"/>
        </p:nvSpPr>
        <p:spPr>
          <a:xfrm>
            <a:off x="744540" y="4706938"/>
            <a:ext cx="1349375" cy="1387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5" name="Platshållare för sidfot 4"/>
          <p:cNvSpPr>
            <a:spLocks noGrp="1"/>
          </p:cNvSpPr>
          <p:nvPr>
            <p:ph type="ftr" sz="quarter" idx="11"/>
          </p:nvPr>
        </p:nvSpPr>
        <p:spPr>
          <a:xfrm>
            <a:off x="4038600" y="7670802"/>
            <a:ext cx="4114800" cy="231775"/>
          </a:xfrm>
        </p:spPr>
        <p:txBody>
          <a:bodyPr/>
          <a:lstStyle/>
          <a:p>
            <a:r>
              <a:rPr lang="sv-SE"/>
              <a:t>Press/Kapitel</a:t>
            </a:r>
          </a:p>
        </p:txBody>
      </p:sp>
      <p:sp>
        <p:nvSpPr>
          <p:cNvPr id="6" name="Platshållare för bildnummer 5"/>
          <p:cNvSpPr>
            <a:spLocks noGrp="1"/>
          </p:cNvSpPr>
          <p:nvPr>
            <p:ph type="sldNum" sz="quarter" idx="12"/>
          </p:nvPr>
        </p:nvSpPr>
        <p:spPr>
          <a:xfrm>
            <a:off x="8610600" y="7670802"/>
            <a:ext cx="2743200" cy="231775"/>
          </a:xfrm>
          <a:prstGeom prst="rect">
            <a:avLst/>
          </a:prstGeom>
        </p:spPr>
        <p:txBody>
          <a:bodyPr/>
          <a:lstStyle/>
          <a:p>
            <a:fld id="{C7A8CA99-C4CE-4525-86DF-CF479D859466}" type="slidenum">
              <a:rPr lang="sv-SE" smtClean="0"/>
              <a:t>‹#›</a:t>
            </a:fld>
            <a:endParaRPr lang="sv-SE"/>
          </a:p>
        </p:txBody>
      </p:sp>
      <p:sp>
        <p:nvSpPr>
          <p:cNvPr id="16" name="Platshållare för datum 3">
            <a:extLst>
              <a:ext uri="{FF2B5EF4-FFF2-40B4-BE49-F238E27FC236}">
                <a16:creationId xmlns:a16="http://schemas.microsoft.com/office/drawing/2014/main" id="{96125E06-1898-430F-8702-7CE5AA7195C8}"/>
              </a:ext>
            </a:extLst>
          </p:cNvPr>
          <p:cNvSpPr>
            <a:spLocks noGrp="1"/>
          </p:cNvSpPr>
          <p:nvPr>
            <p:ph type="dt" sz="half" idx="10"/>
          </p:nvPr>
        </p:nvSpPr>
        <p:spPr>
          <a:xfrm>
            <a:off x="820271" y="2400121"/>
            <a:ext cx="2743200" cy="365125"/>
          </a:xfrm>
        </p:spPr>
        <p:txBody>
          <a:bodyPr/>
          <a:lstStyle>
            <a:lvl1pPr>
              <a:defRPr sz="2000">
                <a:solidFill>
                  <a:schemeClr val="accent1"/>
                </a:solidFill>
              </a:defRPr>
            </a:lvl1pPr>
          </a:lstStyle>
          <a:p>
            <a:r>
              <a:rPr lang="sv-SE"/>
              <a:t>2018-09-25</a:t>
            </a:r>
            <a:endParaRPr lang="sv-SE" dirty="0"/>
          </a:p>
        </p:txBody>
      </p:sp>
      <p:pic>
        <p:nvPicPr>
          <p:cNvPr id="18" name="Bild 8">
            <a:extLst>
              <a:ext uri="{FF2B5EF4-FFF2-40B4-BE49-F238E27FC236}">
                <a16:creationId xmlns:a16="http://schemas.microsoft.com/office/drawing/2014/main" id="{6BE600EC-455F-478B-BC5E-47A907DF2A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0745" y="4789034"/>
            <a:ext cx="1216965" cy="1241413"/>
          </a:xfrm>
          <a:prstGeom prst="rect">
            <a:avLst/>
          </a:prstGeom>
        </p:spPr>
      </p:pic>
      <p:sp>
        <p:nvSpPr>
          <p:cNvPr id="9" name="Rubrik 1">
            <a:extLst>
              <a:ext uri="{FF2B5EF4-FFF2-40B4-BE49-F238E27FC236}">
                <a16:creationId xmlns:a16="http://schemas.microsoft.com/office/drawing/2014/main" id="{60F4C257-0747-44B5-A81F-0D9CBB4503F4}"/>
              </a:ext>
            </a:extLst>
          </p:cNvPr>
          <p:cNvSpPr>
            <a:spLocks noGrp="1"/>
          </p:cNvSpPr>
          <p:nvPr>
            <p:ph type="title"/>
          </p:nvPr>
        </p:nvSpPr>
        <p:spPr>
          <a:xfrm>
            <a:off x="820271" y="1030387"/>
            <a:ext cx="10515600" cy="636494"/>
          </a:xfrm>
        </p:spPr>
        <p:txBody>
          <a:bodyPr>
            <a:noAutofit/>
          </a:bodyPr>
          <a:lstStyle>
            <a:lvl1pPr>
              <a:defRPr>
                <a:solidFill>
                  <a:schemeClr val="accent1"/>
                </a:solidFill>
              </a:defRPr>
            </a:lvl1pPr>
          </a:lstStyle>
          <a:p>
            <a:r>
              <a:rPr lang="sv-SE"/>
              <a:t>Klicka här för att ändra mall för rubrikformat</a:t>
            </a:r>
            <a:endParaRPr lang="sv-SE" dirty="0"/>
          </a:p>
        </p:txBody>
      </p:sp>
      <p:sp>
        <p:nvSpPr>
          <p:cNvPr id="11" name="Platshållare för text 10">
            <a:extLst>
              <a:ext uri="{FF2B5EF4-FFF2-40B4-BE49-F238E27FC236}">
                <a16:creationId xmlns:a16="http://schemas.microsoft.com/office/drawing/2014/main" id="{82A9D683-473C-4035-998D-E03CD432CA0D}"/>
              </a:ext>
            </a:extLst>
          </p:cNvPr>
          <p:cNvSpPr>
            <a:spLocks noGrp="1"/>
          </p:cNvSpPr>
          <p:nvPr>
            <p:ph type="body" sz="quarter" idx="13"/>
          </p:nvPr>
        </p:nvSpPr>
        <p:spPr>
          <a:xfrm>
            <a:off x="820271" y="1623180"/>
            <a:ext cx="10515600" cy="519946"/>
          </a:xfrm>
        </p:spPr>
        <p:txBody>
          <a:bodyPr/>
          <a:lstStyle>
            <a:lvl1pPr marL="0" indent="0">
              <a:buNone/>
              <a:defRPr sz="2800">
                <a:solidFill>
                  <a:schemeClr val="accent1"/>
                </a:solidFill>
              </a:defRPr>
            </a:lvl1pPr>
          </a:lstStyle>
          <a:p>
            <a:pPr lvl="0"/>
            <a:r>
              <a:rPr lang="sv-SE"/>
              <a:t>Klicka här för att ändra format på bakgrundstexten</a:t>
            </a:r>
          </a:p>
        </p:txBody>
      </p:sp>
    </p:spTree>
    <p:extLst>
      <p:ext uri="{BB962C8B-B14F-4D97-AF65-F5344CB8AC3E}">
        <p14:creationId xmlns:p14="http://schemas.microsoft.com/office/powerpoint/2010/main" val="267464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277213" y="2985295"/>
            <a:ext cx="9638031" cy="887412"/>
          </a:xfrm>
        </p:spPr>
        <p:txBody>
          <a:bodyPr anchor="b">
            <a:normAutofit/>
          </a:bodyPr>
          <a:lstStyle>
            <a:lvl1pPr algn="ctr">
              <a:defRPr sz="4400">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a:xfrm>
            <a:off x="7418295" y="7460884"/>
            <a:ext cx="1098176" cy="250825"/>
          </a:xfrm>
        </p:spPr>
        <p:txBody>
          <a:bodyPr/>
          <a:lstStyle/>
          <a:p>
            <a:r>
              <a:rPr lang="sv-SE"/>
              <a:t>2018-09-25</a:t>
            </a:r>
          </a:p>
        </p:txBody>
      </p:sp>
      <p:sp>
        <p:nvSpPr>
          <p:cNvPr id="5" name="Platshållare för sidfot 4"/>
          <p:cNvSpPr>
            <a:spLocks noGrp="1"/>
          </p:cNvSpPr>
          <p:nvPr>
            <p:ph type="ftr" sz="quarter" idx="11"/>
          </p:nvPr>
        </p:nvSpPr>
        <p:spPr>
          <a:xfrm>
            <a:off x="1187824" y="7460884"/>
            <a:ext cx="4114800" cy="250825"/>
          </a:xfrm>
        </p:spPr>
        <p:txBody>
          <a:bodyPr/>
          <a:lstStyle/>
          <a:p>
            <a:r>
              <a:rPr lang="sv-SE"/>
              <a:t>Press/Kapitel</a:t>
            </a:r>
          </a:p>
        </p:txBody>
      </p:sp>
      <p:sp>
        <p:nvSpPr>
          <p:cNvPr id="6" name="Platshållare för bildnummer 5"/>
          <p:cNvSpPr>
            <a:spLocks noGrp="1"/>
          </p:cNvSpPr>
          <p:nvPr>
            <p:ph type="sldNum" sz="quarter" idx="12"/>
          </p:nvPr>
        </p:nvSpPr>
        <p:spPr>
          <a:xfrm>
            <a:off x="11317941" y="7460884"/>
            <a:ext cx="672353" cy="250825"/>
          </a:xfrm>
          <a:prstGeom prst="rect">
            <a:avLst/>
          </a:prstGeom>
        </p:spPr>
        <p:txBody>
          <a:bodyPr/>
          <a:lstStyle/>
          <a:p>
            <a:fld id="{C7A8CA99-C4CE-4525-86DF-CF479D859466}" type="slidenum">
              <a:rPr lang="sv-SE" smtClean="0"/>
              <a:t>‹#›</a:t>
            </a:fld>
            <a:endParaRPr lang="sv-SE"/>
          </a:p>
        </p:txBody>
      </p:sp>
    </p:spTree>
    <p:extLst>
      <p:ext uri="{BB962C8B-B14F-4D97-AF65-F5344CB8AC3E}">
        <p14:creationId xmlns:p14="http://schemas.microsoft.com/office/powerpoint/2010/main" val="285743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rubrik Gul">
    <p:bg>
      <p:bgPr>
        <a:solidFill>
          <a:schemeClr val="accent5"/>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a:xfrm>
            <a:off x="7418295" y="7695457"/>
            <a:ext cx="1098176" cy="250825"/>
          </a:xfrm>
        </p:spPr>
        <p:txBody>
          <a:bodyPr/>
          <a:lstStyle/>
          <a:p>
            <a:r>
              <a:rPr lang="sv-SE"/>
              <a:t>2018-09-25</a:t>
            </a:r>
          </a:p>
        </p:txBody>
      </p:sp>
      <p:sp>
        <p:nvSpPr>
          <p:cNvPr id="6" name="Platshållare för sidfot 5"/>
          <p:cNvSpPr>
            <a:spLocks noGrp="1"/>
          </p:cNvSpPr>
          <p:nvPr>
            <p:ph type="ftr" sz="quarter" idx="11"/>
          </p:nvPr>
        </p:nvSpPr>
        <p:spPr>
          <a:xfrm>
            <a:off x="1187824" y="7695457"/>
            <a:ext cx="4114800" cy="250825"/>
          </a:xfrm>
        </p:spPr>
        <p:txBody>
          <a:bodyPr/>
          <a:lstStyle/>
          <a:p>
            <a:r>
              <a:rPr lang="sv-SE"/>
              <a:t>Press/Kapitel</a:t>
            </a:r>
          </a:p>
        </p:txBody>
      </p:sp>
      <p:sp>
        <p:nvSpPr>
          <p:cNvPr id="7" name="Platshållare för bildnummer 6"/>
          <p:cNvSpPr>
            <a:spLocks noGrp="1"/>
          </p:cNvSpPr>
          <p:nvPr>
            <p:ph type="sldNum" sz="quarter" idx="12"/>
          </p:nvPr>
        </p:nvSpPr>
        <p:spPr>
          <a:xfrm>
            <a:off x="11317941" y="7695457"/>
            <a:ext cx="672353" cy="250825"/>
          </a:xfrm>
          <a:prstGeom prst="rect">
            <a:avLst/>
          </a:prstGeom>
        </p:spPr>
        <p:txBody>
          <a:bodyPr/>
          <a:lstStyle/>
          <a:p>
            <a:fld id="{C7A8CA99-C4CE-4525-86DF-CF479D859466}" type="slidenum">
              <a:rPr lang="sv-SE" smtClean="0"/>
              <a:t>‹#›</a:t>
            </a:fld>
            <a:endParaRPr lang="sv-SE"/>
          </a:p>
        </p:txBody>
      </p:sp>
      <p:pic>
        <p:nvPicPr>
          <p:cNvPr id="18" name="Bild 17">
            <a:extLst>
              <a:ext uri="{FF2B5EF4-FFF2-40B4-BE49-F238E27FC236}">
                <a16:creationId xmlns:a16="http://schemas.microsoft.com/office/drawing/2014/main" id="{DE90C300-1E69-4255-810D-DC8F553E85FA}"/>
              </a:ext>
            </a:extLst>
          </p:cNvPr>
          <p:cNvPicPr>
            <a:picLocks noChangeAspect="1"/>
          </p:cNvPicPr>
          <p:nvPr userDrawn="1"/>
        </p:nvPicPr>
        <p:blipFill>
          <a:blip r:embed="rId2">
            <a:extLst>
              <a:ext uri="{96DAC541-7B7A-43D3-8B79-37D633B846F1}">
                <asvg:svgBlip xmlns:asvg="http://schemas.microsoft.com/office/drawing/2016/SVG/main" r:embed="rId3"/>
              </a:ext>
            </a:extLst>
          </a:blip>
          <a:srcRect l="-4788" t="-6494" b="-4787"/>
          <a:stretch>
            <a:fillRect/>
          </a:stretch>
        </p:blipFill>
        <p:spPr>
          <a:xfrm>
            <a:off x="-3727451" y="-2603501"/>
            <a:ext cx="8907556" cy="5949956"/>
          </a:xfrm>
          <a:custGeom>
            <a:avLst/>
            <a:gdLst>
              <a:gd name="connsiteX0" fmla="*/ 8407402 w 8907556"/>
              <a:gd name="connsiteY0" fmla="*/ 347200 h 5949956"/>
              <a:gd name="connsiteX1" fmla="*/ 8907556 w 8907556"/>
              <a:gd name="connsiteY1" fmla="*/ 347200 h 5949956"/>
              <a:gd name="connsiteX2" fmla="*/ 8907556 w 8907556"/>
              <a:gd name="connsiteY2" fmla="*/ 5694018 h 5949956"/>
              <a:gd name="connsiteX3" fmla="*/ 3703312 w 8907556"/>
              <a:gd name="connsiteY3" fmla="*/ 5694018 h 5949956"/>
              <a:gd name="connsiteX4" fmla="*/ 3703312 w 8907556"/>
              <a:gd name="connsiteY4" fmla="*/ 2568596 h 5949956"/>
              <a:gd name="connsiteX5" fmla="*/ 8407402 w 8907556"/>
              <a:gd name="connsiteY5" fmla="*/ 2568596 h 5949956"/>
              <a:gd name="connsiteX6" fmla="*/ 0 w 8907556"/>
              <a:gd name="connsiteY6" fmla="*/ 0 h 5949956"/>
              <a:gd name="connsiteX7" fmla="*/ 8407402 w 8907556"/>
              <a:gd name="connsiteY7" fmla="*/ 0 h 5949956"/>
              <a:gd name="connsiteX8" fmla="*/ 8407402 w 8907556"/>
              <a:gd name="connsiteY8" fmla="*/ 347200 h 5949956"/>
              <a:gd name="connsiteX9" fmla="*/ 407022 w 8907556"/>
              <a:gd name="connsiteY9" fmla="*/ 347200 h 5949956"/>
              <a:gd name="connsiteX10" fmla="*/ 407022 w 8907556"/>
              <a:gd name="connsiteY10" fmla="*/ 5694018 h 5949956"/>
              <a:gd name="connsiteX11" fmla="*/ 3703312 w 8907556"/>
              <a:gd name="connsiteY11" fmla="*/ 5694018 h 5949956"/>
              <a:gd name="connsiteX12" fmla="*/ 3703312 w 8907556"/>
              <a:gd name="connsiteY12" fmla="*/ 5949956 h 5949956"/>
              <a:gd name="connsiteX13" fmla="*/ 0 w 8907556"/>
              <a:gd name="connsiteY13" fmla="*/ 5949956 h 594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7556" h="5949956">
                <a:moveTo>
                  <a:pt x="8407402" y="347200"/>
                </a:moveTo>
                <a:lnTo>
                  <a:pt x="8907556" y="347200"/>
                </a:lnTo>
                <a:lnTo>
                  <a:pt x="8907556" y="5694018"/>
                </a:lnTo>
                <a:lnTo>
                  <a:pt x="3703312" y="5694018"/>
                </a:lnTo>
                <a:lnTo>
                  <a:pt x="3703312" y="2568596"/>
                </a:lnTo>
                <a:lnTo>
                  <a:pt x="8407402" y="2568596"/>
                </a:lnTo>
                <a:close/>
                <a:moveTo>
                  <a:pt x="0" y="0"/>
                </a:moveTo>
                <a:lnTo>
                  <a:pt x="8407402" y="0"/>
                </a:lnTo>
                <a:lnTo>
                  <a:pt x="8407402" y="347200"/>
                </a:lnTo>
                <a:lnTo>
                  <a:pt x="407022" y="347200"/>
                </a:lnTo>
                <a:lnTo>
                  <a:pt x="407022" y="5694018"/>
                </a:lnTo>
                <a:lnTo>
                  <a:pt x="3703312" y="5694018"/>
                </a:lnTo>
                <a:lnTo>
                  <a:pt x="3703312" y="5949956"/>
                </a:lnTo>
                <a:lnTo>
                  <a:pt x="0" y="5949956"/>
                </a:lnTo>
                <a:close/>
              </a:path>
            </a:pathLst>
          </a:custGeom>
        </p:spPr>
      </p:pic>
      <p:sp>
        <p:nvSpPr>
          <p:cNvPr id="19" name="Rubrik 1">
            <a:extLst>
              <a:ext uri="{FF2B5EF4-FFF2-40B4-BE49-F238E27FC236}">
                <a16:creationId xmlns:a16="http://schemas.microsoft.com/office/drawing/2014/main" id="{C63B1AF0-BCBC-4347-A8EA-294BCA1B2818}"/>
              </a:ext>
            </a:extLst>
          </p:cNvPr>
          <p:cNvSpPr>
            <a:spLocks noGrp="1"/>
          </p:cNvSpPr>
          <p:nvPr>
            <p:ph type="title"/>
          </p:nvPr>
        </p:nvSpPr>
        <p:spPr>
          <a:xfrm>
            <a:off x="1277213" y="2985295"/>
            <a:ext cx="9638031" cy="887412"/>
          </a:xfrm>
        </p:spPr>
        <p:txBody>
          <a:bodyPr anchor="b">
            <a:normAutofit/>
          </a:bodyPr>
          <a:lstStyle>
            <a:lvl1pPr algn="ctr">
              <a:defRPr sz="4400">
                <a:solidFill>
                  <a:srgbClr val="8D8F88"/>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6923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rubrik Lila">
    <p:bg>
      <p:bgPr>
        <a:solidFill>
          <a:schemeClr val="accent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DE6E809-449C-4CCF-9EF6-14317316E527}"/>
              </a:ext>
            </a:extLst>
          </p:cNvPr>
          <p:cNvSpPr>
            <a:spLocks noGrp="1"/>
          </p:cNvSpPr>
          <p:nvPr>
            <p:ph type="dt" sz="half" idx="10"/>
          </p:nvPr>
        </p:nvSpPr>
        <p:spPr>
          <a:xfrm>
            <a:off x="7418295" y="8381260"/>
            <a:ext cx="1098176" cy="250825"/>
          </a:xfrm>
        </p:spPr>
        <p:txBody>
          <a:bodyPr/>
          <a:lstStyle/>
          <a:p>
            <a:r>
              <a:rPr lang="sv-SE"/>
              <a:t>2018-09-25</a:t>
            </a:r>
          </a:p>
        </p:txBody>
      </p:sp>
      <p:sp>
        <p:nvSpPr>
          <p:cNvPr id="4" name="Platshållare för sidfot 3">
            <a:extLst>
              <a:ext uri="{FF2B5EF4-FFF2-40B4-BE49-F238E27FC236}">
                <a16:creationId xmlns:a16="http://schemas.microsoft.com/office/drawing/2014/main" id="{845E2B09-54F3-4C8E-8965-ECBAECA29678}"/>
              </a:ext>
            </a:extLst>
          </p:cNvPr>
          <p:cNvSpPr>
            <a:spLocks noGrp="1"/>
          </p:cNvSpPr>
          <p:nvPr>
            <p:ph type="ftr" sz="quarter" idx="11"/>
          </p:nvPr>
        </p:nvSpPr>
        <p:spPr>
          <a:xfrm>
            <a:off x="1187824" y="8381260"/>
            <a:ext cx="4114800" cy="250825"/>
          </a:xfrm>
        </p:spPr>
        <p:txBody>
          <a:bodyPr/>
          <a:lstStyle/>
          <a:p>
            <a:r>
              <a:rPr lang="sv-SE"/>
              <a:t>Press/Kapitel</a:t>
            </a:r>
          </a:p>
        </p:txBody>
      </p:sp>
      <p:sp>
        <p:nvSpPr>
          <p:cNvPr id="5" name="Platshållare för bildnummer 4">
            <a:extLst>
              <a:ext uri="{FF2B5EF4-FFF2-40B4-BE49-F238E27FC236}">
                <a16:creationId xmlns:a16="http://schemas.microsoft.com/office/drawing/2014/main" id="{1B5A73D1-5C0C-4D73-9E3C-4662CA73C521}"/>
              </a:ext>
            </a:extLst>
          </p:cNvPr>
          <p:cNvSpPr>
            <a:spLocks noGrp="1"/>
          </p:cNvSpPr>
          <p:nvPr>
            <p:ph type="sldNum" sz="quarter" idx="12"/>
          </p:nvPr>
        </p:nvSpPr>
        <p:spPr>
          <a:xfrm>
            <a:off x="11317941" y="8381260"/>
            <a:ext cx="672353" cy="250825"/>
          </a:xfrm>
          <a:prstGeom prst="rect">
            <a:avLst/>
          </a:prstGeom>
        </p:spPr>
        <p:txBody>
          <a:bodyPr/>
          <a:lstStyle/>
          <a:p>
            <a:fld id="{C7A8CA99-C4CE-4525-86DF-CF479D859466}" type="slidenum">
              <a:rPr lang="sv-SE" smtClean="0"/>
              <a:pPr/>
              <a:t>‹#›</a:t>
            </a:fld>
            <a:endParaRPr lang="sv-SE"/>
          </a:p>
        </p:txBody>
      </p:sp>
      <p:pic>
        <p:nvPicPr>
          <p:cNvPr id="9" name="Bild 8">
            <a:extLst>
              <a:ext uri="{FF2B5EF4-FFF2-40B4-BE49-F238E27FC236}">
                <a16:creationId xmlns:a16="http://schemas.microsoft.com/office/drawing/2014/main" id="{68849034-2BAC-4421-B3B1-2E6711BDF927}"/>
              </a:ext>
            </a:extLst>
          </p:cNvPr>
          <p:cNvPicPr>
            <a:picLocks noChangeAspect="1"/>
          </p:cNvPicPr>
          <p:nvPr userDrawn="1"/>
        </p:nvPicPr>
        <p:blipFill>
          <a:blip r:embed="rId2">
            <a:extLst>
              <a:ext uri="{96DAC541-7B7A-43D3-8B79-37D633B846F1}">
                <asvg:svgBlip xmlns:asvg="http://schemas.microsoft.com/office/drawing/2016/SVG/main" r:embed="rId3"/>
              </a:ext>
            </a:extLst>
          </a:blip>
          <a:srcRect l="-52384" t="-37967" r="-14523" b="-135587"/>
          <a:stretch>
            <a:fillRect/>
          </a:stretch>
        </p:blipFill>
        <p:spPr>
          <a:xfrm>
            <a:off x="-4889500" y="-4889500"/>
            <a:ext cx="9779000" cy="16027400"/>
          </a:xfrm>
          <a:custGeom>
            <a:avLst/>
            <a:gdLst>
              <a:gd name="connsiteX0" fmla="*/ 4889500 w 9779000"/>
              <a:gd name="connsiteY0" fmla="*/ 4889500 h 16027400"/>
              <a:gd name="connsiteX1" fmla="*/ 8928100 w 9779000"/>
              <a:gd name="connsiteY1" fmla="*/ 4889500 h 16027400"/>
              <a:gd name="connsiteX2" fmla="*/ 8928100 w 9779000"/>
              <a:gd name="connsiteY2" fmla="*/ 8083423 h 16027400"/>
              <a:gd name="connsiteX3" fmla="*/ 4889500 w 9779000"/>
              <a:gd name="connsiteY3" fmla="*/ 8083423 h 16027400"/>
              <a:gd name="connsiteX4" fmla="*/ 0 w 9779000"/>
              <a:gd name="connsiteY4" fmla="*/ 0 h 16027400"/>
              <a:gd name="connsiteX5" fmla="*/ 9779000 w 9779000"/>
              <a:gd name="connsiteY5" fmla="*/ 0 h 16027400"/>
              <a:gd name="connsiteX6" fmla="*/ 9779000 w 9779000"/>
              <a:gd name="connsiteY6" fmla="*/ 4889500 h 16027400"/>
              <a:gd name="connsiteX7" fmla="*/ 8928100 w 9779000"/>
              <a:gd name="connsiteY7" fmla="*/ 4889500 h 16027400"/>
              <a:gd name="connsiteX8" fmla="*/ 8928100 w 9779000"/>
              <a:gd name="connsiteY8" fmla="*/ 2224489 h 16027400"/>
              <a:gd name="connsiteX9" fmla="*/ 3069166 w 9779000"/>
              <a:gd name="connsiteY9" fmla="*/ 2224489 h 16027400"/>
              <a:gd name="connsiteX10" fmla="*/ 3069166 w 9779000"/>
              <a:gd name="connsiteY10" fmla="*/ 8083423 h 16027400"/>
              <a:gd name="connsiteX11" fmla="*/ 4889500 w 9779000"/>
              <a:gd name="connsiteY11" fmla="*/ 8083423 h 16027400"/>
              <a:gd name="connsiteX12" fmla="*/ 4889500 w 9779000"/>
              <a:gd name="connsiteY12" fmla="*/ 16027400 h 16027400"/>
              <a:gd name="connsiteX13" fmla="*/ 0 w 9779000"/>
              <a:gd name="connsiteY13" fmla="*/ 16027400 h 1602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79000" h="16027400">
                <a:moveTo>
                  <a:pt x="4889500" y="4889500"/>
                </a:moveTo>
                <a:lnTo>
                  <a:pt x="8928100" y="4889500"/>
                </a:lnTo>
                <a:lnTo>
                  <a:pt x="8928100" y="8083423"/>
                </a:lnTo>
                <a:lnTo>
                  <a:pt x="4889500" y="8083423"/>
                </a:lnTo>
                <a:close/>
                <a:moveTo>
                  <a:pt x="0" y="0"/>
                </a:moveTo>
                <a:lnTo>
                  <a:pt x="9779000" y="0"/>
                </a:lnTo>
                <a:lnTo>
                  <a:pt x="9779000" y="4889500"/>
                </a:lnTo>
                <a:lnTo>
                  <a:pt x="8928100" y="4889500"/>
                </a:lnTo>
                <a:lnTo>
                  <a:pt x="8928100" y="2224489"/>
                </a:lnTo>
                <a:lnTo>
                  <a:pt x="3069166" y="2224489"/>
                </a:lnTo>
                <a:lnTo>
                  <a:pt x="3069166" y="8083423"/>
                </a:lnTo>
                <a:lnTo>
                  <a:pt x="4889500" y="8083423"/>
                </a:lnTo>
                <a:lnTo>
                  <a:pt x="4889500" y="16027400"/>
                </a:lnTo>
                <a:lnTo>
                  <a:pt x="0" y="16027400"/>
                </a:lnTo>
                <a:close/>
              </a:path>
            </a:pathLst>
          </a:custGeom>
        </p:spPr>
      </p:pic>
      <p:sp>
        <p:nvSpPr>
          <p:cNvPr id="10" name="Rubrik 1">
            <a:extLst>
              <a:ext uri="{FF2B5EF4-FFF2-40B4-BE49-F238E27FC236}">
                <a16:creationId xmlns:a16="http://schemas.microsoft.com/office/drawing/2014/main" id="{2D1AD57B-5448-4A33-8708-1E666AFC1731}"/>
              </a:ext>
            </a:extLst>
          </p:cNvPr>
          <p:cNvSpPr>
            <a:spLocks noGrp="1"/>
          </p:cNvSpPr>
          <p:nvPr>
            <p:ph type="title"/>
          </p:nvPr>
        </p:nvSpPr>
        <p:spPr>
          <a:xfrm>
            <a:off x="1277213" y="2985295"/>
            <a:ext cx="9638031" cy="887412"/>
          </a:xfrm>
        </p:spPr>
        <p:txBody>
          <a:bodyPr anchor="b">
            <a:normAutofit/>
          </a:bodyPr>
          <a:lstStyle>
            <a:lvl1pPr algn="ctr">
              <a:defRPr sz="4400">
                <a:solidFill>
                  <a:srgbClr val="96789B"/>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16732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rubrik Grå">
    <p:bg>
      <p:bgPr>
        <a:solidFill>
          <a:srgbClr val="8D8F88"/>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28FBC8F-C37F-4DF3-B906-5C68CA75D040}"/>
              </a:ext>
            </a:extLst>
          </p:cNvPr>
          <p:cNvSpPr>
            <a:spLocks noGrp="1"/>
          </p:cNvSpPr>
          <p:nvPr>
            <p:ph type="dt" sz="half" idx="10"/>
          </p:nvPr>
        </p:nvSpPr>
        <p:spPr>
          <a:xfrm>
            <a:off x="7418295" y="8381260"/>
            <a:ext cx="1098176" cy="250825"/>
          </a:xfrm>
        </p:spPr>
        <p:txBody>
          <a:bodyPr/>
          <a:lstStyle/>
          <a:p>
            <a:r>
              <a:rPr lang="sv-SE"/>
              <a:t>2018-09-25</a:t>
            </a:r>
          </a:p>
        </p:txBody>
      </p:sp>
      <p:sp>
        <p:nvSpPr>
          <p:cNvPr id="4" name="Platshållare för sidfot 3">
            <a:extLst>
              <a:ext uri="{FF2B5EF4-FFF2-40B4-BE49-F238E27FC236}">
                <a16:creationId xmlns:a16="http://schemas.microsoft.com/office/drawing/2014/main" id="{81C1718B-0116-40A0-85D4-4B03A04959AB}"/>
              </a:ext>
            </a:extLst>
          </p:cNvPr>
          <p:cNvSpPr>
            <a:spLocks noGrp="1"/>
          </p:cNvSpPr>
          <p:nvPr>
            <p:ph type="ftr" sz="quarter" idx="11"/>
          </p:nvPr>
        </p:nvSpPr>
        <p:spPr>
          <a:xfrm>
            <a:off x="1187824" y="8381260"/>
            <a:ext cx="4114800" cy="250825"/>
          </a:xfrm>
        </p:spPr>
        <p:txBody>
          <a:bodyPr/>
          <a:lstStyle/>
          <a:p>
            <a:r>
              <a:rPr lang="sv-SE"/>
              <a:t>Press/Kapitel</a:t>
            </a:r>
          </a:p>
        </p:txBody>
      </p:sp>
      <p:sp>
        <p:nvSpPr>
          <p:cNvPr id="5" name="Platshållare för bildnummer 4">
            <a:extLst>
              <a:ext uri="{FF2B5EF4-FFF2-40B4-BE49-F238E27FC236}">
                <a16:creationId xmlns:a16="http://schemas.microsoft.com/office/drawing/2014/main" id="{5BC2D55D-333E-423A-9C26-314085611C28}"/>
              </a:ext>
            </a:extLst>
          </p:cNvPr>
          <p:cNvSpPr>
            <a:spLocks noGrp="1"/>
          </p:cNvSpPr>
          <p:nvPr>
            <p:ph type="sldNum" sz="quarter" idx="12"/>
          </p:nvPr>
        </p:nvSpPr>
        <p:spPr>
          <a:xfrm>
            <a:off x="11317941" y="8381260"/>
            <a:ext cx="672353" cy="250825"/>
          </a:xfrm>
          <a:prstGeom prst="rect">
            <a:avLst/>
          </a:prstGeom>
        </p:spPr>
        <p:txBody>
          <a:bodyPr/>
          <a:lstStyle/>
          <a:p>
            <a:fld id="{C7A8CA99-C4CE-4525-86DF-CF479D859466}" type="slidenum">
              <a:rPr lang="sv-SE" smtClean="0"/>
              <a:pPr/>
              <a:t>‹#›</a:t>
            </a:fld>
            <a:endParaRPr lang="sv-SE"/>
          </a:p>
        </p:txBody>
      </p:sp>
      <p:pic>
        <p:nvPicPr>
          <p:cNvPr id="10" name="Bild 9">
            <a:extLst>
              <a:ext uri="{FF2B5EF4-FFF2-40B4-BE49-F238E27FC236}">
                <a16:creationId xmlns:a16="http://schemas.microsoft.com/office/drawing/2014/main" id="{66C9A2DE-E56A-4ECF-B740-860FBD4DD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l="-359" t="-51749" r="-2820" b="-7452"/>
          <a:stretch>
            <a:fillRect/>
          </a:stretch>
        </p:blipFill>
        <p:spPr>
          <a:xfrm>
            <a:off x="-4884821" y="-4895184"/>
            <a:ext cx="11920889" cy="9765568"/>
          </a:xfrm>
          <a:custGeom>
            <a:avLst/>
            <a:gdLst>
              <a:gd name="connsiteX0" fmla="*/ 4882784 w 11920889"/>
              <a:gd name="connsiteY0" fmla="*/ 4882785 h 9765568"/>
              <a:gd name="connsiteX1" fmla="*/ 11595105 w 11920889"/>
              <a:gd name="connsiteY1" fmla="*/ 4882785 h 9765568"/>
              <a:gd name="connsiteX2" fmla="*/ 11595105 w 11920889"/>
              <a:gd name="connsiteY2" fmla="*/ 9308434 h 9765568"/>
              <a:gd name="connsiteX3" fmla="*/ 4882784 w 11920889"/>
              <a:gd name="connsiteY3" fmla="*/ 9308434 h 9765568"/>
              <a:gd name="connsiteX4" fmla="*/ 0 w 11920889"/>
              <a:gd name="connsiteY4" fmla="*/ 0 h 9765568"/>
              <a:gd name="connsiteX5" fmla="*/ 11920889 w 11920889"/>
              <a:gd name="connsiteY5" fmla="*/ 0 h 9765568"/>
              <a:gd name="connsiteX6" fmla="*/ 11920889 w 11920889"/>
              <a:gd name="connsiteY6" fmla="*/ 4882785 h 9765568"/>
              <a:gd name="connsiteX7" fmla="*/ 11595105 w 11920889"/>
              <a:gd name="connsiteY7" fmla="*/ 4882785 h 9765568"/>
              <a:gd name="connsiteX8" fmla="*/ 11595105 w 11920889"/>
              <a:gd name="connsiteY8" fmla="*/ 3174334 h 9765568"/>
              <a:gd name="connsiteX9" fmla="*/ 41439 w 11920889"/>
              <a:gd name="connsiteY9" fmla="*/ 3174334 h 9765568"/>
              <a:gd name="connsiteX10" fmla="*/ 41439 w 11920889"/>
              <a:gd name="connsiteY10" fmla="*/ 9308434 h 9765568"/>
              <a:gd name="connsiteX11" fmla="*/ 4882784 w 11920889"/>
              <a:gd name="connsiteY11" fmla="*/ 9308434 h 9765568"/>
              <a:gd name="connsiteX12" fmla="*/ 4882784 w 11920889"/>
              <a:gd name="connsiteY12" fmla="*/ 9765568 h 9765568"/>
              <a:gd name="connsiteX13" fmla="*/ 0 w 11920889"/>
              <a:gd name="connsiteY13" fmla="*/ 9765568 h 976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20889" h="9765568">
                <a:moveTo>
                  <a:pt x="4882784" y="4882785"/>
                </a:moveTo>
                <a:lnTo>
                  <a:pt x="11595105" y="4882785"/>
                </a:lnTo>
                <a:lnTo>
                  <a:pt x="11595105" y="9308434"/>
                </a:lnTo>
                <a:lnTo>
                  <a:pt x="4882784" y="9308434"/>
                </a:lnTo>
                <a:close/>
                <a:moveTo>
                  <a:pt x="0" y="0"/>
                </a:moveTo>
                <a:lnTo>
                  <a:pt x="11920889" y="0"/>
                </a:lnTo>
                <a:lnTo>
                  <a:pt x="11920889" y="4882785"/>
                </a:lnTo>
                <a:lnTo>
                  <a:pt x="11595105" y="4882785"/>
                </a:lnTo>
                <a:lnTo>
                  <a:pt x="11595105" y="3174334"/>
                </a:lnTo>
                <a:lnTo>
                  <a:pt x="41439" y="3174334"/>
                </a:lnTo>
                <a:lnTo>
                  <a:pt x="41439" y="9308434"/>
                </a:lnTo>
                <a:lnTo>
                  <a:pt x="4882784" y="9308434"/>
                </a:lnTo>
                <a:lnTo>
                  <a:pt x="4882784" y="9765568"/>
                </a:lnTo>
                <a:lnTo>
                  <a:pt x="0" y="9765568"/>
                </a:lnTo>
                <a:close/>
              </a:path>
            </a:pathLst>
          </a:custGeom>
        </p:spPr>
      </p:pic>
      <p:sp>
        <p:nvSpPr>
          <p:cNvPr id="11" name="Rubrik 1">
            <a:extLst>
              <a:ext uri="{FF2B5EF4-FFF2-40B4-BE49-F238E27FC236}">
                <a16:creationId xmlns:a16="http://schemas.microsoft.com/office/drawing/2014/main" id="{F9B63944-820F-4394-B2DB-3D30FB9FEE05}"/>
              </a:ext>
            </a:extLst>
          </p:cNvPr>
          <p:cNvSpPr>
            <a:spLocks noGrp="1"/>
          </p:cNvSpPr>
          <p:nvPr>
            <p:ph type="title"/>
          </p:nvPr>
        </p:nvSpPr>
        <p:spPr>
          <a:xfrm>
            <a:off x="1277213" y="2985295"/>
            <a:ext cx="9638031" cy="887412"/>
          </a:xfrm>
        </p:spPr>
        <p:txBody>
          <a:bodyPr anchor="b">
            <a:normAutofit/>
          </a:bodyPr>
          <a:lstStyle>
            <a:lvl1pPr algn="ctr">
              <a:defRPr sz="440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52575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35580" y="668062"/>
            <a:ext cx="10515600" cy="784412"/>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p:cNvSpPr>
            <a:spLocks noGrp="1"/>
          </p:cNvSpPr>
          <p:nvPr>
            <p:ph type="body" idx="1"/>
          </p:nvPr>
        </p:nvSpPr>
        <p:spPr>
          <a:xfrm>
            <a:off x="1035580" y="1586706"/>
            <a:ext cx="10515600" cy="263142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418295" y="6073638"/>
            <a:ext cx="1098176" cy="250825"/>
          </a:xfrm>
          <a:prstGeom prst="rect">
            <a:avLst/>
          </a:prstGeom>
        </p:spPr>
        <p:txBody>
          <a:bodyPr vert="horz" lIns="0" tIns="0" rIns="0" bIns="0" rtlCol="0" anchor="ctr">
            <a:noAutofit/>
          </a:bodyPr>
          <a:lstStyle>
            <a:lvl1pPr algn="l">
              <a:defRPr sz="1050" b="0" i="0">
                <a:solidFill>
                  <a:schemeClr val="bg1"/>
                </a:solidFill>
                <a:latin typeface="+mn-lt"/>
              </a:defRPr>
            </a:lvl1pPr>
          </a:lstStyle>
          <a:p>
            <a:r>
              <a:rPr lang="sv-SE"/>
              <a:t>2018-09-25</a:t>
            </a:r>
            <a:endParaRPr lang="sv-SE" dirty="0"/>
          </a:p>
        </p:txBody>
      </p:sp>
      <p:sp>
        <p:nvSpPr>
          <p:cNvPr id="5" name="Platshållare för sidfot 4"/>
          <p:cNvSpPr>
            <a:spLocks noGrp="1"/>
          </p:cNvSpPr>
          <p:nvPr>
            <p:ph type="ftr" sz="quarter" idx="3"/>
          </p:nvPr>
        </p:nvSpPr>
        <p:spPr>
          <a:xfrm>
            <a:off x="1121149" y="6073638"/>
            <a:ext cx="4114800" cy="250825"/>
          </a:xfrm>
          <a:prstGeom prst="rect">
            <a:avLst/>
          </a:prstGeom>
        </p:spPr>
        <p:txBody>
          <a:bodyPr vert="horz" lIns="0" tIns="0" rIns="0" bIns="0" rtlCol="0" anchor="ctr">
            <a:noAutofit/>
          </a:bodyPr>
          <a:lstStyle>
            <a:lvl1pPr algn="l">
              <a:defRPr sz="1050" b="0" i="0">
                <a:solidFill>
                  <a:schemeClr val="bg1"/>
                </a:solidFill>
                <a:latin typeface="+mn-lt"/>
              </a:defRPr>
            </a:lvl1pPr>
          </a:lstStyle>
          <a:p>
            <a:r>
              <a:rPr lang="sv-SE"/>
              <a:t>Press/Kapitel</a:t>
            </a:r>
            <a:endParaRPr lang="sv-SE" dirty="0"/>
          </a:p>
        </p:txBody>
      </p:sp>
      <p:sp>
        <p:nvSpPr>
          <p:cNvPr id="8" name="Slide Number Placeholder 7">
            <a:extLst>
              <a:ext uri="{FF2B5EF4-FFF2-40B4-BE49-F238E27FC236}">
                <a16:creationId xmlns:a16="http://schemas.microsoft.com/office/drawing/2014/main" id="{2654C1AC-BDD2-4EC1-957E-136E567E2F2A}"/>
              </a:ext>
            </a:extLst>
          </p:cNvPr>
          <p:cNvSpPr>
            <a:spLocks noGrp="1"/>
          </p:cNvSpPr>
          <p:nvPr>
            <p:ph type="sldNum" sz="quarter" idx="4"/>
          </p:nvPr>
        </p:nvSpPr>
        <p:spPr>
          <a:xfrm>
            <a:off x="11365562" y="6073638"/>
            <a:ext cx="672353" cy="250825"/>
          </a:xfrm>
          <a:prstGeom prst="rect">
            <a:avLst/>
          </a:prstGeom>
        </p:spPr>
        <p:txBody>
          <a:bodyPr vert="horz" lIns="91440" tIns="45720" rIns="91440" bIns="45720" rtlCol="0" anchor="ctr"/>
          <a:lstStyle>
            <a:lvl1pPr algn="r">
              <a:defRPr sz="1200">
                <a:solidFill>
                  <a:schemeClr val="bg1"/>
                </a:solidFill>
              </a:defRPr>
            </a:lvl1pPr>
          </a:lstStyle>
          <a:p>
            <a:fld id="{3E3B467B-FA7C-41D8-8D1E-205F2594F9D8}" type="slidenum">
              <a:rPr lang="sv-SE" smtClean="0"/>
              <a:pPr/>
              <a:t>‹#›</a:t>
            </a:fld>
            <a:endParaRPr lang="sv-SE" dirty="0"/>
          </a:p>
        </p:txBody>
      </p:sp>
    </p:spTree>
    <p:extLst>
      <p:ext uri="{BB962C8B-B14F-4D97-AF65-F5344CB8AC3E}">
        <p14:creationId xmlns:p14="http://schemas.microsoft.com/office/powerpoint/2010/main" val="1355612520"/>
      </p:ext>
    </p:extLst>
  </p:cSld>
  <p:clrMap bg1="lt1" tx1="dk1" bg2="lt2" tx2="dk2" accent1="accent1" accent2="accent2" accent3="accent3" accent4="accent4" accent5="accent5" accent6="accent6" hlink="hlink" folHlink="folHlink"/>
  <p:sldLayoutIdLst>
    <p:sldLayoutId id="2147483650" r:id="rId1"/>
    <p:sldLayoutId id="2147483669" r:id="rId2"/>
    <p:sldLayoutId id="2147483649" r:id="rId3"/>
    <p:sldLayoutId id="2147483656" r:id="rId4"/>
    <p:sldLayoutId id="2147483657" r:id="rId5"/>
    <p:sldLayoutId id="2147483651" r:id="rId6"/>
    <p:sldLayoutId id="2147483652" r:id="rId7"/>
    <p:sldLayoutId id="2147483658" r:id="rId8"/>
    <p:sldLayoutId id="2147483659" r:id="rId9"/>
    <p:sldLayoutId id="2147483660" r:id="rId10"/>
    <p:sldLayoutId id="2147483678" r:id="rId11"/>
    <p:sldLayoutId id="2147483671" r:id="rId12"/>
    <p:sldLayoutId id="2147483663" r:id="rId13"/>
    <p:sldLayoutId id="2147483672" r:id="rId14"/>
    <p:sldLayoutId id="2147483673" r:id="rId15"/>
    <p:sldLayoutId id="2147483676" r:id="rId16"/>
    <p:sldLayoutId id="2147483667" r:id="rId17"/>
    <p:sldLayoutId id="2147483668" r:id="rId18"/>
    <p:sldLayoutId id="2147483686" r:id="rId19"/>
    <p:sldLayoutId id="2147483679" r:id="rId20"/>
    <p:sldLayoutId id="2147483680" r:id="rId21"/>
    <p:sldLayoutId id="2147483681" r:id="rId22"/>
    <p:sldLayoutId id="2147483682" r:id="rId23"/>
    <p:sldLayoutId id="2147483683" r:id="rId24"/>
    <p:sldLayoutId id="2147483684" r:id="rId25"/>
    <p:sldLayoutId id="2147483687" r:id="rId26"/>
  </p:sldLayoutIdLst>
  <p:hf hdr="0" ftr="0" dt="0"/>
  <p:txStyles>
    <p:titleStyle>
      <a:lvl1pPr algn="l" defTabSz="914377" rtl="0" eaLnBrk="1" latinLnBrk="0" hangingPunct="1">
        <a:lnSpc>
          <a:spcPct val="90000"/>
        </a:lnSpc>
        <a:spcBef>
          <a:spcPct val="0"/>
        </a:spcBef>
        <a:buNone/>
        <a:defRPr sz="4800" b="1" i="0" kern="1200">
          <a:solidFill>
            <a:srgbClr val="8D8F88"/>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SzPct val="150000"/>
        <a:buFont typeface="Arial" panose="020B0604020202020204" pitchFamily="34" charset="0"/>
        <a:buChar char="•"/>
        <a:defRPr sz="1600" b="0" i="0" kern="1200">
          <a:solidFill>
            <a:srgbClr val="646464"/>
          </a:solidFill>
          <a:latin typeface="+mn-lt"/>
          <a:ea typeface="+mn-ea"/>
          <a:cs typeface="+mn-cs"/>
        </a:defRPr>
      </a:lvl1pPr>
      <a:lvl2pPr marL="685783"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500" b="0" i="0" kern="1200">
          <a:solidFill>
            <a:srgbClr val="646464"/>
          </a:solidFill>
          <a:latin typeface="+mn-lt"/>
          <a:ea typeface="+mn-ea"/>
          <a:cs typeface="+mn-cs"/>
        </a:defRPr>
      </a:lvl2pPr>
      <a:lvl3pPr marL="1142971"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200" b="0" i="0" kern="1200">
          <a:solidFill>
            <a:srgbClr val="646464"/>
          </a:solidFill>
          <a:latin typeface="+mn-lt"/>
          <a:ea typeface="+mn-ea"/>
          <a:cs typeface="+mn-cs"/>
        </a:defRPr>
      </a:lvl3pPr>
      <a:lvl4pPr marL="1600160"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4pPr>
      <a:lvl5pPr marL="2057349"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Document.doc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9CAB701-F115-4809-9675-33F80BEACEBC}"/>
              </a:ext>
            </a:extLst>
          </p:cNvPr>
          <p:cNvSpPr>
            <a:spLocks noGrp="1"/>
          </p:cNvSpPr>
          <p:nvPr>
            <p:ph type="title"/>
          </p:nvPr>
        </p:nvSpPr>
        <p:spPr>
          <a:xfrm>
            <a:off x="849962" y="3429000"/>
            <a:ext cx="10515600" cy="636494"/>
          </a:xfrm>
        </p:spPr>
        <p:txBody>
          <a:bodyPr/>
          <a:lstStyle/>
          <a:p>
            <a:r>
              <a:rPr lang="sv-SE" sz="3800" b="0" dirty="0"/>
              <a:t>Enkätundersökning</a:t>
            </a:r>
            <a:r>
              <a:rPr lang="sv-SE" sz="3800" dirty="0"/>
              <a:t> </a:t>
            </a:r>
            <a:br>
              <a:rPr lang="sv-SE" sz="3800" dirty="0"/>
            </a:br>
            <a:br>
              <a:rPr lang="sv-SE" sz="3800" dirty="0"/>
            </a:br>
            <a:r>
              <a:rPr lang="sv-SE" sz="3800" dirty="0"/>
              <a:t>Hälsa, trivsel och välmående inom djursjukvården</a:t>
            </a:r>
            <a:br>
              <a:rPr lang="sv-SE" sz="3800" dirty="0"/>
            </a:br>
            <a:br>
              <a:rPr lang="sv-SE" sz="3800" b="0" dirty="0"/>
            </a:br>
            <a:r>
              <a:rPr lang="sv-SE" sz="2400" b="0" dirty="0"/>
              <a:t>Camilla Backlund</a:t>
            </a:r>
            <a:br>
              <a:rPr lang="sv-SE" sz="2400" b="0" dirty="0"/>
            </a:br>
            <a:r>
              <a:rPr lang="sv-SE" sz="2400" b="0" dirty="0"/>
              <a:t>Arbetsmiljöexpert</a:t>
            </a:r>
            <a:br>
              <a:rPr lang="sv-SE" sz="2400" b="0" dirty="0"/>
            </a:br>
            <a:r>
              <a:rPr lang="sv-SE" sz="2400" b="0" dirty="0"/>
              <a:t>Gröna arbetsgivare</a:t>
            </a:r>
          </a:p>
        </p:txBody>
      </p:sp>
      <p:sp>
        <p:nvSpPr>
          <p:cNvPr id="6" name="Platshållare för bildnummer 5">
            <a:extLst>
              <a:ext uri="{FF2B5EF4-FFF2-40B4-BE49-F238E27FC236}">
                <a16:creationId xmlns:a16="http://schemas.microsoft.com/office/drawing/2014/main" id="{350FE40B-1393-48F7-8F2B-70D284250650}"/>
              </a:ext>
            </a:extLst>
          </p:cNvPr>
          <p:cNvSpPr>
            <a:spLocks noGrp="1"/>
          </p:cNvSpPr>
          <p:nvPr>
            <p:ph type="sldNum" sz="quarter" idx="16"/>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7A8CA99-C4CE-4525-86DF-CF479D859466}"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8825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5">
            <a:extLst>
              <a:ext uri="{FF2B5EF4-FFF2-40B4-BE49-F238E27FC236}">
                <a16:creationId xmlns:a16="http://schemas.microsoft.com/office/drawing/2014/main" id="{D32DE639-585F-4BB7-A5C1-BD00A299A1D0}"/>
              </a:ext>
            </a:extLst>
          </p:cNvPr>
          <p:cNvSpPr txBox="1">
            <a:spLocks/>
          </p:cNvSpPr>
          <p:nvPr/>
        </p:nvSpPr>
        <p:spPr>
          <a:xfrm>
            <a:off x="1035580" y="1452474"/>
            <a:ext cx="10049934" cy="3652441"/>
          </a:xfrm>
          <a:prstGeom prst="rect">
            <a:avLst/>
          </a:prstGeom>
        </p:spPr>
        <p:txBody>
          <a:bodyPr vert="horz" lIns="0" tIns="0" rIns="0" bIns="0" rtlCol="0" anchor="t">
            <a:noAutofit/>
          </a:bodyPr>
          <a:lstStyle>
            <a:lvl1pPr marL="228594" indent="-228594" algn="l" defTabSz="914377" rtl="0" eaLnBrk="1" latinLnBrk="0" hangingPunct="1">
              <a:lnSpc>
                <a:spcPct val="90000"/>
              </a:lnSpc>
              <a:spcBef>
                <a:spcPts val="1000"/>
              </a:spcBef>
              <a:buClr>
                <a:schemeClr val="accent1"/>
              </a:buClr>
              <a:buSzPct val="150000"/>
              <a:buFont typeface="Arial" panose="020B0604020202020204" pitchFamily="34" charset="0"/>
              <a:buChar char="•"/>
              <a:defRPr sz="1600" b="0" i="0" kern="1200">
                <a:solidFill>
                  <a:srgbClr val="646464"/>
                </a:solidFill>
                <a:latin typeface="+mn-lt"/>
                <a:ea typeface="+mn-ea"/>
                <a:cs typeface="+mn-cs"/>
              </a:defRPr>
            </a:lvl1pPr>
            <a:lvl2pPr marL="685783"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500" b="0" i="0" kern="1200">
                <a:solidFill>
                  <a:srgbClr val="646464"/>
                </a:solidFill>
                <a:latin typeface="+mn-lt"/>
                <a:ea typeface="+mn-ea"/>
                <a:cs typeface="+mn-cs"/>
              </a:defRPr>
            </a:lvl2pPr>
            <a:lvl3pPr marL="1142971"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200" b="0" i="0" kern="1200">
                <a:solidFill>
                  <a:srgbClr val="646464"/>
                </a:solidFill>
                <a:latin typeface="+mn-lt"/>
                <a:ea typeface="+mn-ea"/>
                <a:cs typeface="+mn-cs"/>
              </a:defRPr>
            </a:lvl3pPr>
            <a:lvl4pPr marL="1600160"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4pPr>
            <a:lvl5pPr marL="2057349"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227965" indent="-227965">
              <a:buClr>
                <a:srgbClr val="7BB189"/>
              </a:buClr>
              <a:defRPr/>
            </a:pPr>
            <a:r>
              <a:rPr kumimoji="0" lang="sv-SE" sz="1600" b="0" i="0" u="none" strike="noStrike" kern="1200" cap="none" spc="0" normalizeH="0" baseline="0" noProof="0" dirty="0">
                <a:ln>
                  <a:noFill/>
                </a:ln>
                <a:solidFill>
                  <a:srgbClr val="646464"/>
                </a:solidFill>
                <a:effectLst/>
                <a:uLnTx/>
                <a:uFillTx/>
                <a:latin typeface="Arial"/>
                <a:ea typeface="Calibri" panose="020F0502020204030204" pitchFamily="34" charset="0"/>
                <a:cs typeface="Times New Roman"/>
              </a:rPr>
              <a:t>Syftet med undersökningen var att mäta arbetsmiljö och hälsa bland anställda inom djursjukvården</a:t>
            </a:r>
            <a:r>
              <a:rPr lang="sv-SE" dirty="0">
                <a:latin typeface="Arial"/>
                <a:ea typeface="Calibri" panose="020F0502020204030204" pitchFamily="34" charset="0"/>
                <a:cs typeface="Times New Roman"/>
              </a:rPr>
              <a:t> med utgångspunkt från vårt fokusområde på psykisk hälsa</a:t>
            </a:r>
            <a:r>
              <a:rPr kumimoji="0" lang="sv-SE" sz="1600" b="0" i="0" u="none" strike="noStrike" kern="1200" cap="none" spc="0" normalizeH="0" baseline="0" noProof="0" dirty="0">
                <a:ln>
                  <a:noFill/>
                </a:ln>
                <a:solidFill>
                  <a:srgbClr val="646464"/>
                </a:solidFill>
                <a:effectLst/>
                <a:uLnTx/>
                <a:uFillTx/>
                <a:latin typeface="Arial"/>
                <a:ea typeface="Calibri" panose="020F0502020204030204" pitchFamily="34" charset="0"/>
                <a:cs typeface="Times New Roman"/>
              </a:rPr>
              <a:t>.</a:t>
            </a:r>
            <a:r>
              <a:rPr lang="sv-SE" dirty="0">
                <a:latin typeface="Arial"/>
                <a:ea typeface="Calibri" panose="020F0502020204030204" pitchFamily="34" charset="0"/>
                <a:cs typeface="Times New Roman"/>
              </a:rPr>
              <a:t> </a:t>
            </a:r>
            <a:endParaRPr lang="sv-SE" dirty="0"/>
          </a:p>
          <a:p>
            <a:pPr marL="227965" indent="-227965">
              <a:buClr>
                <a:srgbClr val="7BB189"/>
              </a:buClr>
              <a:defRPr/>
            </a:pPr>
            <a:r>
              <a:rPr kumimoji="0" lang="sv-SE" sz="1600" b="0" i="0" u="none" strike="noStrike" kern="1200" cap="none" spc="0" normalizeH="0" baseline="0" noProof="0" dirty="0">
                <a:ln>
                  <a:noFill/>
                </a:ln>
                <a:solidFill>
                  <a:srgbClr val="646464"/>
                </a:solidFill>
                <a:effectLst/>
                <a:uLnTx/>
                <a:uFillTx/>
                <a:latin typeface="Arial"/>
                <a:ea typeface="Calibri" panose="020F0502020204030204" pitchFamily="34" charset="0"/>
                <a:cs typeface="Times New Roman"/>
              </a:rPr>
              <a:t>Det finns flera validerade mätinstrument som kan användas för att undersöka arbetsmiljö och hälsa bland arbetstagare. För denna undersökning användes Copenhagen </a:t>
            </a:r>
            <a:r>
              <a:rPr kumimoji="0" lang="sv-SE" sz="1600" b="0" i="0" u="none" strike="noStrike" kern="1200" cap="none" spc="0" normalizeH="0" baseline="0" noProof="0" dirty="0" err="1">
                <a:ln>
                  <a:noFill/>
                </a:ln>
                <a:solidFill>
                  <a:srgbClr val="646464"/>
                </a:solidFill>
                <a:effectLst/>
                <a:uLnTx/>
                <a:uFillTx/>
                <a:latin typeface="Arial"/>
                <a:ea typeface="Calibri" panose="020F0502020204030204" pitchFamily="34" charset="0"/>
                <a:cs typeface="Times New Roman"/>
              </a:rPr>
              <a:t>Psychosocial</a:t>
            </a:r>
            <a:r>
              <a:rPr kumimoji="0" lang="sv-SE" sz="1600" b="0" i="0" u="none" strike="noStrike" kern="1200" cap="none" spc="0" normalizeH="0" baseline="0" noProof="0" dirty="0">
                <a:ln>
                  <a:noFill/>
                </a:ln>
                <a:solidFill>
                  <a:srgbClr val="646464"/>
                </a:solidFill>
                <a:effectLst/>
                <a:uLnTx/>
                <a:uFillTx/>
                <a:latin typeface="Arial"/>
                <a:ea typeface="Calibri" panose="020F0502020204030204" pitchFamily="34" charset="0"/>
                <a:cs typeface="Times New Roman"/>
              </a:rPr>
              <a:t> </a:t>
            </a:r>
            <a:r>
              <a:rPr kumimoji="0" lang="sv-SE" sz="1600" b="0" i="0" u="none" strike="noStrike" kern="1200" cap="none" spc="0" normalizeH="0" baseline="0" noProof="0" dirty="0" err="1">
                <a:ln>
                  <a:noFill/>
                </a:ln>
                <a:solidFill>
                  <a:srgbClr val="646464"/>
                </a:solidFill>
                <a:effectLst/>
                <a:uLnTx/>
                <a:uFillTx/>
                <a:latin typeface="Arial"/>
                <a:ea typeface="Calibri" panose="020F0502020204030204" pitchFamily="34" charset="0"/>
                <a:cs typeface="Times New Roman"/>
              </a:rPr>
              <a:t>Questionnaire</a:t>
            </a:r>
            <a:r>
              <a:rPr kumimoji="0" lang="sv-SE" sz="1600" b="0" i="0" u="none" strike="noStrike" kern="1200" cap="none" spc="0" normalizeH="0" baseline="0" noProof="0" dirty="0">
                <a:ln>
                  <a:noFill/>
                </a:ln>
                <a:solidFill>
                  <a:srgbClr val="646464"/>
                </a:solidFill>
                <a:effectLst/>
                <a:uLnTx/>
                <a:uFillTx/>
                <a:latin typeface="Arial"/>
                <a:ea typeface="Calibri" panose="020F0502020204030204" pitchFamily="34" charset="0"/>
                <a:cs typeface="Times New Roman"/>
              </a:rPr>
              <a:t> (COPSOQ). Därutöver ställdes frågor om den svarande (så kallade bakgrundsfrågor</a:t>
            </a:r>
            <a:r>
              <a:rPr lang="sv-SE" dirty="0">
                <a:latin typeface="Arial"/>
                <a:ea typeface="Calibri" panose="020F0502020204030204" pitchFamily="34" charset="0"/>
                <a:cs typeface="Times New Roman"/>
              </a:rPr>
              <a:t>) samt ett urval av frågor gällande våld, hat och hot.</a:t>
            </a:r>
            <a:endParaRPr lang="sv-SE" sz="1600" b="0" i="0" u="none" strike="noStrike" kern="1200" cap="none" spc="0" normalizeH="0" baseline="0" noProof="0" dirty="0">
              <a:ln>
                <a:noFill/>
              </a:ln>
              <a:solidFill>
                <a:srgbClr val="646464"/>
              </a:solidFill>
              <a:effectLst/>
              <a:uLnTx/>
              <a:uFillTx/>
              <a:latin typeface="Arial"/>
              <a:ea typeface="Calibri" panose="020F0502020204030204" pitchFamily="34" charset="0"/>
              <a:cs typeface="Times New Roman"/>
            </a:endParaRPr>
          </a:p>
          <a:p>
            <a:pPr marL="227965" marR="0" lvl="0" indent="-227965"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r>
              <a:rPr kumimoji="0" lang="sv-SE" sz="1800" b="0" i="1" u="none" strike="noStrike" kern="1200" cap="none" spc="0" normalizeH="0" baseline="0" noProof="0" dirty="0">
                <a:ln>
                  <a:noFill/>
                </a:ln>
                <a:solidFill>
                  <a:srgbClr val="646464"/>
                </a:solidFill>
                <a:effectLst/>
                <a:uLnTx/>
                <a:uFillTx/>
                <a:latin typeface="Calibri" panose="020F0502020204030204" pitchFamily="34" charset="0"/>
                <a:ea typeface="Calibri" panose="020F0502020204030204" pitchFamily="34" charset="0"/>
                <a:cs typeface="Times New Roman" panose="02020603050405020304" pitchFamily="18" charset="0"/>
              </a:rPr>
              <a:t>Tabell 1. Antal och andel svarande per yrkeskategori.</a:t>
            </a:r>
            <a:endParaRPr lang="sv-SE" sz="1600" b="0" i="0" u="none" strike="noStrike" kern="1200" cap="none" spc="0" normalizeH="0" baseline="0" noProof="0" dirty="0">
              <a:ln>
                <a:noFill/>
              </a:ln>
              <a:solidFill>
                <a:srgbClr val="646464"/>
              </a:solidFill>
              <a:effectLst/>
              <a:uLnTx/>
              <a:uFillTx/>
              <a:latin typeface="Arial"/>
              <a:ea typeface="Calibri" panose="020F0502020204030204" pitchFamily="34" charset="0"/>
              <a:cs typeface="Times New Roman" panose="02020603050405020304" pitchFamily="18" charset="0"/>
            </a:endParaRPr>
          </a:p>
          <a:p>
            <a:pPr marL="227965" marR="0" lvl="0" indent="-227965"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endParaRPr lang="sv-SE" sz="1600" b="0" i="0" u="none" strike="noStrike" kern="1200" cap="none" spc="0" normalizeH="0" baseline="0" noProof="0" dirty="0">
              <a:ln>
                <a:noFill/>
              </a:ln>
              <a:solidFill>
                <a:srgbClr val="646464"/>
              </a:solidFill>
              <a:effectLst/>
              <a:uLnTx/>
              <a:uFillTx/>
              <a:latin typeface="Arial"/>
              <a:cs typeface="Arial"/>
            </a:endParaRPr>
          </a:p>
        </p:txBody>
      </p:sp>
      <p:sp>
        <p:nvSpPr>
          <p:cNvPr id="5" name="Rubrik 4">
            <a:extLst>
              <a:ext uri="{FF2B5EF4-FFF2-40B4-BE49-F238E27FC236}">
                <a16:creationId xmlns:a16="http://schemas.microsoft.com/office/drawing/2014/main" id="{CD4A9D2D-95B9-4283-9446-8A4B300ECFC0}"/>
              </a:ext>
            </a:extLst>
          </p:cNvPr>
          <p:cNvSpPr txBox="1">
            <a:spLocks/>
          </p:cNvSpPr>
          <p:nvPr/>
        </p:nvSpPr>
        <p:spPr>
          <a:xfrm>
            <a:off x="1035580" y="627868"/>
            <a:ext cx="10515600" cy="784412"/>
          </a:xfrm>
          <a:prstGeom prst="rect">
            <a:avLst/>
          </a:prstGeom>
        </p:spPr>
        <p:txBody>
          <a:bodyPr vert="horz" lIns="0" tIns="0" rIns="0" bIns="0" rtlCol="0" anchor="b">
            <a:normAutofit/>
          </a:bodyPr>
          <a:lstStyle>
            <a:lvl1pPr algn="l" defTabSz="914377" rtl="0" eaLnBrk="1" latinLnBrk="0" hangingPunct="1">
              <a:lnSpc>
                <a:spcPct val="90000"/>
              </a:lnSpc>
              <a:spcBef>
                <a:spcPct val="0"/>
              </a:spcBef>
              <a:buNone/>
              <a:defRPr sz="3500" b="1" i="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sv-SE" sz="3500" b="1" i="0" u="none" strike="noStrike" kern="1200" cap="none" spc="0" normalizeH="0" baseline="0" noProof="0" dirty="0">
                <a:ln>
                  <a:noFill/>
                </a:ln>
                <a:solidFill>
                  <a:srgbClr val="7BB189"/>
                </a:solidFill>
                <a:effectLst/>
                <a:uLnTx/>
                <a:uFillTx/>
                <a:latin typeface="Arial"/>
                <a:ea typeface="+mj-ea"/>
                <a:cs typeface="+mj-cs"/>
              </a:rPr>
              <a:t>Om enkäten</a:t>
            </a:r>
          </a:p>
        </p:txBody>
      </p:sp>
      <p:graphicFrame>
        <p:nvGraphicFramePr>
          <p:cNvPr id="6" name="Objekt 5">
            <a:extLst>
              <a:ext uri="{FF2B5EF4-FFF2-40B4-BE49-F238E27FC236}">
                <a16:creationId xmlns:a16="http://schemas.microsoft.com/office/drawing/2014/main" id="{6F7FC0CD-8952-428D-8314-E6DB00BF6495}"/>
              </a:ext>
            </a:extLst>
          </p:cNvPr>
          <p:cNvGraphicFramePr>
            <a:graphicFrameLocks noChangeAspect="1"/>
          </p:cNvGraphicFramePr>
          <p:nvPr/>
        </p:nvGraphicFramePr>
        <p:xfrm>
          <a:off x="1213287" y="3424178"/>
          <a:ext cx="5756275" cy="2514600"/>
        </p:xfrm>
        <a:graphic>
          <a:graphicData uri="http://schemas.openxmlformats.org/presentationml/2006/ole">
            <mc:AlternateContent xmlns:mc="http://schemas.openxmlformats.org/markup-compatibility/2006">
              <mc:Choice xmlns:v="urn:schemas-microsoft-com:vml" Requires="v">
                <p:oleObj spid="_x0000_s1028" name="Document" r:id="rId4" imgW="5756309" imgH="2513930" progId="Word.Document.12">
                  <p:embed/>
                </p:oleObj>
              </mc:Choice>
              <mc:Fallback>
                <p:oleObj name="Document" r:id="rId4" imgW="5756309" imgH="2513930" progId="Word.Document.12">
                  <p:embed/>
                  <p:pic>
                    <p:nvPicPr>
                      <p:cNvPr id="6" name="Objekt 5">
                        <a:extLst>
                          <a:ext uri="{FF2B5EF4-FFF2-40B4-BE49-F238E27FC236}">
                            <a16:creationId xmlns:a16="http://schemas.microsoft.com/office/drawing/2014/main" id="{6F7FC0CD-8952-428D-8314-E6DB00BF6495}"/>
                          </a:ext>
                        </a:extLst>
                      </p:cNvPr>
                      <p:cNvPicPr/>
                      <p:nvPr/>
                    </p:nvPicPr>
                    <p:blipFill>
                      <a:blip r:embed="rId5"/>
                      <a:stretch>
                        <a:fillRect/>
                      </a:stretch>
                    </p:blipFill>
                    <p:spPr>
                      <a:xfrm>
                        <a:off x="1213287" y="3424178"/>
                        <a:ext cx="5756275" cy="2514600"/>
                      </a:xfrm>
                      <a:prstGeom prst="rect">
                        <a:avLst/>
                      </a:prstGeom>
                    </p:spPr>
                  </p:pic>
                </p:oleObj>
              </mc:Fallback>
            </mc:AlternateContent>
          </a:graphicData>
        </a:graphic>
      </p:graphicFrame>
      <p:graphicFrame>
        <p:nvGraphicFramePr>
          <p:cNvPr id="8" name="Tabell 7">
            <a:extLst>
              <a:ext uri="{FF2B5EF4-FFF2-40B4-BE49-F238E27FC236}">
                <a16:creationId xmlns:a16="http://schemas.microsoft.com/office/drawing/2014/main" id="{20AB1717-4386-4329-9C2E-272C7BCE62BF}"/>
              </a:ext>
            </a:extLst>
          </p:cNvPr>
          <p:cNvGraphicFramePr>
            <a:graphicFrameLocks noGrp="1"/>
          </p:cNvGraphicFramePr>
          <p:nvPr/>
        </p:nvGraphicFramePr>
        <p:xfrm>
          <a:off x="5331144" y="3429000"/>
          <a:ext cx="5754370" cy="1068388"/>
        </p:xfrm>
        <a:graphic>
          <a:graphicData uri="http://schemas.openxmlformats.org/drawingml/2006/table">
            <a:tbl>
              <a:tblPr firstRow="1" firstCol="1" bandRow="1"/>
              <a:tblGrid>
                <a:gridCol w="1150620">
                  <a:extLst>
                    <a:ext uri="{9D8B030D-6E8A-4147-A177-3AD203B41FA5}">
                      <a16:colId xmlns:a16="http://schemas.microsoft.com/office/drawing/2014/main" val="948731327"/>
                    </a:ext>
                  </a:extLst>
                </a:gridCol>
                <a:gridCol w="1150620">
                  <a:extLst>
                    <a:ext uri="{9D8B030D-6E8A-4147-A177-3AD203B41FA5}">
                      <a16:colId xmlns:a16="http://schemas.microsoft.com/office/drawing/2014/main" val="2319639359"/>
                    </a:ext>
                  </a:extLst>
                </a:gridCol>
                <a:gridCol w="1150620">
                  <a:extLst>
                    <a:ext uri="{9D8B030D-6E8A-4147-A177-3AD203B41FA5}">
                      <a16:colId xmlns:a16="http://schemas.microsoft.com/office/drawing/2014/main" val="3328927075"/>
                    </a:ext>
                  </a:extLst>
                </a:gridCol>
                <a:gridCol w="1151255">
                  <a:extLst>
                    <a:ext uri="{9D8B030D-6E8A-4147-A177-3AD203B41FA5}">
                      <a16:colId xmlns:a16="http://schemas.microsoft.com/office/drawing/2014/main" val="4119853401"/>
                    </a:ext>
                  </a:extLst>
                </a:gridCol>
                <a:gridCol w="1151255">
                  <a:extLst>
                    <a:ext uri="{9D8B030D-6E8A-4147-A177-3AD203B41FA5}">
                      <a16:colId xmlns:a16="http://schemas.microsoft.com/office/drawing/2014/main" val="1730855758"/>
                    </a:ext>
                  </a:extLst>
                </a:gridCol>
              </a:tblGrid>
              <a:tr h="0">
                <a:tc>
                  <a:txBody>
                    <a:bodyPr/>
                    <a:lstStyle/>
                    <a:p>
                      <a:pPr>
                        <a:lnSpc>
                          <a:spcPct val="107000"/>
                        </a:lnSpc>
                        <a:spcAft>
                          <a:spcPts val="80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Mörkröd</a:t>
                      </a:r>
                      <a:r>
                        <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indikerar mer än 10 poäng sämre värde på skalan i relation till referensvärdet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800"/>
                        </a:spcAft>
                      </a:pPr>
                      <a:r>
                        <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Ljust röd indikerar 5-10 poäng sämre värde på skalan i relation till referensvärdet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Gult indikerar värde i närhet till referensvärdet (-5 till + 5)</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Ljust grönt indikerar 5-10 poäng bättre värde på skalan i relation till referensvärdet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800"/>
                        </a:spcAft>
                      </a:pPr>
                      <a:r>
                        <a:rPr lang="sv-S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Mörkt grönt indikerar mer än 10 poäng bättre värde på skalan i relation till referensvärdet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2001718522"/>
                  </a:ext>
                </a:extLst>
              </a:tr>
            </a:tbl>
          </a:graphicData>
        </a:graphic>
      </p:graphicFrame>
    </p:spTree>
    <p:extLst>
      <p:ext uri="{BB962C8B-B14F-4D97-AF65-F5344CB8AC3E}">
        <p14:creationId xmlns:p14="http://schemas.microsoft.com/office/powerpoint/2010/main" val="388075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A2502CC4-DF45-4971-8442-81F44106D9D9}"/>
              </a:ext>
            </a:extLst>
          </p:cNvPr>
          <p:cNvGraphicFramePr>
            <a:graphicFrameLocks noGrp="1"/>
          </p:cNvGraphicFramePr>
          <p:nvPr/>
        </p:nvGraphicFramePr>
        <p:xfrm>
          <a:off x="1752600" y="466726"/>
          <a:ext cx="8925046" cy="5238330"/>
        </p:xfrm>
        <a:graphic>
          <a:graphicData uri="http://schemas.openxmlformats.org/drawingml/2006/table">
            <a:tbl>
              <a:tblPr firstRow="1" firstCol="1" bandRow="1"/>
              <a:tblGrid>
                <a:gridCol w="2138871">
                  <a:extLst>
                    <a:ext uri="{9D8B030D-6E8A-4147-A177-3AD203B41FA5}">
                      <a16:colId xmlns:a16="http://schemas.microsoft.com/office/drawing/2014/main" val="4246030004"/>
                    </a:ext>
                  </a:extLst>
                </a:gridCol>
                <a:gridCol w="750465">
                  <a:extLst>
                    <a:ext uri="{9D8B030D-6E8A-4147-A177-3AD203B41FA5}">
                      <a16:colId xmlns:a16="http://schemas.microsoft.com/office/drawing/2014/main" val="923717725"/>
                    </a:ext>
                  </a:extLst>
                </a:gridCol>
                <a:gridCol w="750465">
                  <a:extLst>
                    <a:ext uri="{9D8B030D-6E8A-4147-A177-3AD203B41FA5}">
                      <a16:colId xmlns:a16="http://schemas.microsoft.com/office/drawing/2014/main" val="1695178794"/>
                    </a:ext>
                  </a:extLst>
                </a:gridCol>
                <a:gridCol w="1886561">
                  <a:extLst>
                    <a:ext uri="{9D8B030D-6E8A-4147-A177-3AD203B41FA5}">
                      <a16:colId xmlns:a16="http://schemas.microsoft.com/office/drawing/2014/main" val="3014045849"/>
                    </a:ext>
                  </a:extLst>
                </a:gridCol>
                <a:gridCol w="1537622">
                  <a:extLst>
                    <a:ext uri="{9D8B030D-6E8A-4147-A177-3AD203B41FA5}">
                      <a16:colId xmlns:a16="http://schemas.microsoft.com/office/drawing/2014/main" val="2385558608"/>
                    </a:ext>
                  </a:extLst>
                </a:gridCol>
                <a:gridCol w="1861062">
                  <a:extLst>
                    <a:ext uri="{9D8B030D-6E8A-4147-A177-3AD203B41FA5}">
                      <a16:colId xmlns:a16="http://schemas.microsoft.com/office/drawing/2014/main" val="3407596845"/>
                    </a:ext>
                  </a:extLst>
                </a:gridCol>
              </a:tblGrid>
              <a:tr h="406324">
                <a:tc>
                  <a:txBody>
                    <a:bodyPr/>
                    <a:lstStyle/>
                    <a:p>
                      <a:pPr algn="ctr" fontAlgn="ctr">
                        <a:lnSpc>
                          <a:spcPct val="107000"/>
                        </a:lnSpc>
                        <a:spcBef>
                          <a:spcPts val="0"/>
                        </a:spcBef>
                        <a:spcAft>
                          <a:spcPts val="800"/>
                        </a:spcAft>
                      </a:pPr>
                      <a:r>
                        <a:rPr lang="en-US" sz="10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000" b="0" i="0" u="none" strike="noStrike">
                        <a:effectLst/>
                        <a:latin typeface="Arial" panose="020B0604020202020204" pitchFamily="34" charset="0"/>
                      </a:endParaRPr>
                    </a:p>
                  </a:txBody>
                  <a:tcPr marL="35348" marR="35348" marT="4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lnSpc>
                          <a:spcPct val="107000"/>
                        </a:lnSpc>
                        <a:spcBef>
                          <a:spcPts val="0"/>
                        </a:spcBef>
                        <a:spcAft>
                          <a:spcPts val="800"/>
                        </a:spcAft>
                      </a:pP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Önskat</a:t>
                      </a:r>
                      <a:endParaRPr lang="en-US" sz="1000" b="0" i="0" u="none" strike="noStrike" dirty="0">
                        <a:effectLst/>
                        <a:latin typeface="Arial" panose="020B0604020202020204" pitchFamily="34" charset="0"/>
                      </a:endParaRPr>
                    </a:p>
                    <a:p>
                      <a:pPr algn="ctr" fontAlgn="ctr">
                        <a:lnSpc>
                          <a:spcPct val="107000"/>
                        </a:lnSpc>
                        <a:spcBef>
                          <a:spcPts val="0"/>
                        </a:spcBef>
                        <a:spcAft>
                          <a:spcPts val="800"/>
                        </a:spcAft>
                      </a:pP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värde</a:t>
                      </a:r>
                      <a:endParaRPr lang="en-US" sz="1000" b="0" i="0" u="none" strike="noStrike" dirty="0">
                        <a:effectLst/>
                        <a:latin typeface="Arial" panose="020B0604020202020204" pitchFamily="34" charset="0"/>
                      </a:endParaRPr>
                    </a:p>
                  </a:txBody>
                  <a:tcPr marL="35348" marR="35348" marT="4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lnSpc>
                          <a:spcPct val="107000"/>
                        </a:lnSpc>
                        <a:spcBef>
                          <a:spcPts val="0"/>
                        </a:spcBef>
                        <a:spcAft>
                          <a:spcPts val="800"/>
                        </a:spcAft>
                      </a:pPr>
                      <a:r>
                        <a:rPr lang="en-US"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Djursjuk-</a:t>
                      </a:r>
                      <a:endParaRPr lang="en-US" sz="1000" b="0" i="0" u="none" strike="noStrike">
                        <a:effectLst/>
                        <a:latin typeface="Arial" panose="020B0604020202020204" pitchFamily="34" charset="0"/>
                      </a:endParaRPr>
                    </a:p>
                    <a:p>
                      <a:pPr algn="ctr" fontAlgn="ctr">
                        <a:lnSpc>
                          <a:spcPct val="107000"/>
                        </a:lnSpc>
                        <a:spcBef>
                          <a:spcPts val="0"/>
                        </a:spcBef>
                        <a:spcAft>
                          <a:spcPts val="800"/>
                        </a:spcAft>
                      </a:pPr>
                      <a:r>
                        <a:rPr lang="en-US"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vården</a:t>
                      </a:r>
                      <a:endParaRPr lang="en-US" sz="1000" b="0" i="0" u="none" strike="noStrike">
                        <a:effectLst/>
                        <a:latin typeface="Arial" panose="020B0604020202020204" pitchFamily="34" charset="0"/>
                      </a:endParaRPr>
                    </a:p>
                  </a:txBody>
                  <a:tcPr marL="35348" marR="35348" marT="4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lnSpc>
                          <a:spcPct val="107000"/>
                        </a:lnSpc>
                        <a:spcBef>
                          <a:spcPts val="0"/>
                        </a:spcBef>
                        <a:spcAft>
                          <a:spcPts val="800"/>
                        </a:spcAft>
                      </a:pP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Referens</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svensk</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arbetsmarknad</a:t>
                      </a:r>
                      <a:r>
                        <a:rPr lang="en-US" sz="1000" b="1" i="0" u="none" strike="noStrike"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00" b="0" i="0" u="none" strike="noStrike" dirty="0">
                        <a:effectLst/>
                        <a:latin typeface="Arial" panose="020B0604020202020204" pitchFamily="34" charset="0"/>
                      </a:endParaRPr>
                    </a:p>
                  </a:txBody>
                  <a:tcPr marL="35348" marR="35348" marT="4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lnSpc>
                          <a:spcPct val="107000"/>
                        </a:lnSpc>
                        <a:spcBef>
                          <a:spcPts val="0"/>
                        </a:spcBef>
                        <a:spcAft>
                          <a:spcPts val="800"/>
                        </a:spcAft>
                      </a:pP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Referens</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offentlig</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sektor</a:t>
                      </a:r>
                      <a:r>
                        <a:rPr lang="en-US" sz="1000" b="1" i="0" u="none" strike="noStrike"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00" b="0" i="0" u="none" strike="noStrike" dirty="0">
                        <a:effectLst/>
                        <a:latin typeface="Arial" panose="020B0604020202020204" pitchFamily="34" charset="0"/>
                      </a:endParaRPr>
                    </a:p>
                  </a:txBody>
                  <a:tcPr marL="35348" marR="35348" marT="4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lnSpc>
                          <a:spcPct val="107000"/>
                        </a:lnSpc>
                        <a:spcBef>
                          <a:spcPts val="0"/>
                        </a:spcBef>
                        <a:spcAft>
                          <a:spcPts val="800"/>
                        </a:spcAft>
                      </a:pPr>
                      <a:r>
                        <a:rPr lang="en-US"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Referens</a:t>
                      </a:r>
                      <a:endParaRPr lang="en-US" sz="1000" b="0" i="0" u="none" strike="noStrike">
                        <a:effectLst/>
                        <a:latin typeface="Arial" panose="020B0604020202020204" pitchFamily="34" charset="0"/>
                      </a:endParaRPr>
                    </a:p>
                    <a:p>
                      <a:pPr algn="ctr" fontAlgn="ctr">
                        <a:lnSpc>
                          <a:spcPct val="107000"/>
                        </a:lnSpc>
                        <a:spcBef>
                          <a:spcPts val="0"/>
                        </a:spcBef>
                        <a:spcAft>
                          <a:spcPts val="800"/>
                        </a:spcAft>
                      </a:pPr>
                      <a:r>
                        <a:rPr lang="en-US"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Vård, omsorg &amp; sociala tjänster</a:t>
                      </a:r>
                      <a:r>
                        <a:rPr lang="en-US" sz="1000" b="1" i="0" u="none" strike="noStrike"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000" b="0" i="0" u="none" strike="noStrike">
                        <a:effectLst/>
                        <a:latin typeface="Arial" panose="020B0604020202020204" pitchFamily="34" charset="0"/>
                      </a:endParaRPr>
                    </a:p>
                  </a:txBody>
                  <a:tcPr marL="35348" marR="35348" marT="49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953515016"/>
                  </a:ext>
                </a:extLst>
              </a:tr>
              <a:tr h="213028">
                <a:tc gridSpan="6">
                  <a:txBody>
                    <a:bodyPr/>
                    <a:lstStyle/>
                    <a:p>
                      <a:pPr algn="l" fontAlgn="t">
                        <a:lnSpc>
                          <a:spcPct val="107000"/>
                        </a:lnSpc>
                        <a:spcBef>
                          <a:spcPts val="0"/>
                        </a:spcBef>
                        <a:spcAft>
                          <a:spcPts val="800"/>
                        </a:spcAft>
                      </a:pP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Krav i </a:t>
                      </a: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arbetet</a:t>
                      </a:r>
                      <a:endParaRPr lang="en-US" sz="1000" b="0" i="0" u="none" strike="noStrike" dirty="0">
                        <a:effectLst/>
                        <a:latin typeface="Arial" panose="020B0604020202020204" pitchFamily="34" charset="0"/>
                      </a:endParaRPr>
                    </a:p>
                  </a:txBody>
                  <a:tcPr marL="47131" marR="47131" marT="23566" marB="235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sv-SE"/>
                    </a:p>
                  </a:txBody>
                  <a:tcPr/>
                </a:tc>
                <a:extLst>
                  <a:ext uri="{0D108BD9-81ED-4DB2-BD59-A6C34878D82A}">
                    <a16:rowId xmlns:a16="http://schemas.microsoft.com/office/drawing/2014/main" val="4262816214"/>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Kvantitativa krav</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Lågt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55,9</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40,9</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44,3</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48</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491211"/>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Arbetstempo</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Lågt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70,8</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59,9</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59,6</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64</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21525"/>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Känslomässiga krav</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Lågt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65,5</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46,8</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57,1</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56</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245106"/>
                  </a:ext>
                </a:extLst>
              </a:tr>
              <a:tr h="213028">
                <a:tc gridSpan="6">
                  <a:txBody>
                    <a:bodyPr/>
                    <a:lstStyle/>
                    <a:p>
                      <a:pPr algn="l" fontAlgn="t">
                        <a:lnSpc>
                          <a:spcPct val="107000"/>
                        </a:lnSpc>
                        <a:spcBef>
                          <a:spcPts val="0"/>
                        </a:spcBef>
                        <a:spcAft>
                          <a:spcPts val="800"/>
                        </a:spcAft>
                      </a:pP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Arbetets</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organisation</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och </a:t>
                      </a: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innehåll</a:t>
                      </a:r>
                      <a:endParaRPr lang="en-US" sz="1000" b="0" i="0" u="none" strike="noStrike" dirty="0">
                        <a:effectLst/>
                        <a:latin typeface="Arial" panose="020B0604020202020204" pitchFamily="34" charset="0"/>
                      </a:endParaRPr>
                    </a:p>
                  </a:txBody>
                  <a:tcPr marL="47131" marR="47131" marT="23566" marB="235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sv-SE"/>
                    </a:p>
                  </a:txBody>
                  <a:tcPr/>
                </a:tc>
                <a:extLst>
                  <a:ext uri="{0D108BD9-81ED-4DB2-BD59-A6C34878D82A}">
                    <a16:rowId xmlns:a16="http://schemas.microsoft.com/office/drawing/2014/main" val="3593222729"/>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Inflytande</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56,7</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50,2</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49,2</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48</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907311"/>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Utvecklingsmöjligheter</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78,2</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70,4</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72,5</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69</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942743"/>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Mening i arbetet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84,1</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78,3</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84,9</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83</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336009"/>
                  </a:ext>
                </a:extLst>
              </a:tr>
              <a:tr h="213028">
                <a:tc gridSpan="6">
                  <a:txBody>
                    <a:bodyPr/>
                    <a:lstStyle/>
                    <a:p>
                      <a:pPr algn="l" fontAlgn="t">
                        <a:lnSpc>
                          <a:spcPct val="107000"/>
                        </a:lnSpc>
                        <a:spcBef>
                          <a:spcPts val="0"/>
                        </a:spcBef>
                        <a:spcAft>
                          <a:spcPts val="800"/>
                        </a:spcAft>
                      </a:pP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Relationer</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och </a:t>
                      </a: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ledarskap</a:t>
                      </a:r>
                      <a:endParaRPr lang="en-US" sz="1000" b="0" i="0" u="none" strike="noStrike" dirty="0">
                        <a:effectLst/>
                        <a:latin typeface="Arial" panose="020B0604020202020204" pitchFamily="34" charset="0"/>
                      </a:endParaRPr>
                    </a:p>
                  </a:txBody>
                  <a:tcPr marL="47131" marR="47131" marT="23566" marB="235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sv-SE"/>
                    </a:p>
                  </a:txBody>
                  <a:tcPr/>
                </a:tc>
                <a:extLst>
                  <a:ext uri="{0D108BD9-81ED-4DB2-BD59-A6C34878D82A}">
                    <a16:rowId xmlns:a16="http://schemas.microsoft.com/office/drawing/2014/main" val="1596858653"/>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Förutsägbarhet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59,6</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60,2</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61,2</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60</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176939"/>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Erkännande</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61,3</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65,6</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65,0</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65</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501795"/>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Rolltydlighet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74,1</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78,1</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78,7</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74</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826998"/>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Rollkonflikter</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Lågt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44,7</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42,2</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43,9</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39</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684907"/>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Ledarskapskvalitet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61,0</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54,1</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53,8</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62</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986711"/>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Socialt stöd från överordnad</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73,7</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75,3</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73,3</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80</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348765"/>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Socialt stöd från kollegor</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81,3</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80,2</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81,0</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80</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994923"/>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Social gemenskap i arbetet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80,4</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79,9</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79,1</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81</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92983"/>
                  </a:ext>
                </a:extLst>
              </a:tr>
              <a:tr h="213028">
                <a:tc gridSpan="6">
                  <a:txBody>
                    <a:bodyPr/>
                    <a:lstStyle/>
                    <a:p>
                      <a:pPr algn="l" fontAlgn="t">
                        <a:lnSpc>
                          <a:spcPct val="107000"/>
                        </a:lnSpc>
                        <a:spcBef>
                          <a:spcPts val="0"/>
                        </a:spcBef>
                        <a:spcAft>
                          <a:spcPts val="800"/>
                        </a:spcAft>
                      </a:pP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Samspel</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mellan</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individ</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och </a:t>
                      </a: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arbete</a:t>
                      </a:r>
                      <a:endParaRPr lang="en-US" sz="1000" b="0" i="0" u="none" strike="noStrike" dirty="0">
                        <a:effectLst/>
                        <a:latin typeface="Arial" panose="020B0604020202020204" pitchFamily="34" charset="0"/>
                      </a:endParaRPr>
                    </a:p>
                  </a:txBody>
                  <a:tcPr marL="47131" marR="47131" marT="23566" marB="235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sv-SE"/>
                    </a:p>
                  </a:txBody>
                  <a:tcPr/>
                </a:tc>
                <a:extLst>
                  <a:ext uri="{0D108BD9-81ED-4DB2-BD59-A6C34878D82A}">
                    <a16:rowId xmlns:a16="http://schemas.microsoft.com/office/drawing/2014/main" val="3792829697"/>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Oro för arbetslöshet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Lågt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19,1</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20,9</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14,9</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14</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129056"/>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Oro för förändrade arbetsförhållanden</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Lågt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15,2</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24,9</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24,7</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22</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414305"/>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Tillfredsställelse med arbetet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71,2</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64,4</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64,5</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69</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133590"/>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Konflikt mellan arbetet och privatliv</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Lågt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54,7</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39,7</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41,6</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34</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866775"/>
                  </a:ext>
                </a:extLst>
              </a:tr>
              <a:tr h="213028">
                <a:tc gridSpan="6">
                  <a:txBody>
                    <a:bodyPr/>
                    <a:lstStyle/>
                    <a:p>
                      <a:pPr algn="l" fontAlgn="t">
                        <a:lnSpc>
                          <a:spcPct val="107000"/>
                        </a:lnSpc>
                        <a:spcBef>
                          <a:spcPts val="0"/>
                        </a:spcBef>
                        <a:spcAft>
                          <a:spcPts val="800"/>
                        </a:spcAft>
                      </a:pP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Socialt</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kapital</a:t>
                      </a:r>
                      <a:endParaRPr lang="en-US" sz="1000" b="0" i="0" u="none" strike="noStrike" dirty="0">
                        <a:effectLst/>
                        <a:latin typeface="Arial" panose="020B0604020202020204" pitchFamily="34" charset="0"/>
                      </a:endParaRPr>
                    </a:p>
                  </a:txBody>
                  <a:tcPr marL="47131" marR="47131" marT="23566" marB="235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sv-SE"/>
                    </a:p>
                  </a:txBody>
                  <a:tcPr/>
                </a:tc>
                <a:extLst>
                  <a:ext uri="{0D108BD9-81ED-4DB2-BD59-A6C34878D82A}">
                    <a16:rowId xmlns:a16="http://schemas.microsoft.com/office/drawing/2014/main" val="622896334"/>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Vertikal tillit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73,0</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69,3</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69,3</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71</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108545"/>
                  </a:ext>
                </a:extLst>
              </a:tr>
              <a:tr h="156262">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Organisatorisk rättvisa</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60,5</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59,7</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57,8</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61</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293705"/>
                  </a:ext>
                </a:extLst>
              </a:tr>
              <a:tr h="213028">
                <a:tc gridSpan="6">
                  <a:txBody>
                    <a:bodyPr/>
                    <a:lstStyle/>
                    <a:p>
                      <a:pPr algn="l" fontAlgn="t">
                        <a:lnSpc>
                          <a:spcPct val="107000"/>
                        </a:lnSpc>
                        <a:spcBef>
                          <a:spcPts val="0"/>
                        </a:spcBef>
                        <a:spcAft>
                          <a:spcPts val="800"/>
                        </a:spcAft>
                      </a:pP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Hälsa</a:t>
                      </a:r>
                      <a:r>
                        <a:rPr lang="en-US"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och </a:t>
                      </a:r>
                      <a:r>
                        <a:rPr lang="en-US" sz="1000" b="1"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välbefinnande</a:t>
                      </a:r>
                      <a:endParaRPr lang="en-US" sz="1000" b="0" i="0" u="none" strike="noStrike" dirty="0">
                        <a:effectLst/>
                        <a:latin typeface="Arial" panose="020B0604020202020204" pitchFamily="34" charset="0"/>
                      </a:endParaRPr>
                    </a:p>
                  </a:txBody>
                  <a:tcPr marL="47131" marR="47131" marT="23566" marB="235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sv-SE"/>
                    </a:p>
                  </a:txBody>
                  <a:tcPr/>
                </a:tc>
                <a:extLst>
                  <a:ext uri="{0D108BD9-81ED-4DB2-BD59-A6C34878D82A}">
                    <a16:rowId xmlns:a16="http://schemas.microsoft.com/office/drawing/2014/main" val="2592138286"/>
                  </a:ext>
                </a:extLst>
              </a:tr>
              <a:tr h="156262">
                <a:tc>
                  <a:txBody>
                    <a:bodyPr/>
                    <a:lstStyle/>
                    <a:p>
                      <a:pPr algn="l" fontAlgn="t">
                        <a:lnSpc>
                          <a:spcPct val="107000"/>
                        </a:lnSpc>
                        <a:spcBef>
                          <a:spcPts val="0"/>
                        </a:spcBef>
                        <a:spcAft>
                          <a:spcPts val="800"/>
                        </a:spcAft>
                      </a:pPr>
                      <a:r>
                        <a:rPr lang="en-US" sz="10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Självskattad</a:t>
                      </a: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hälsa</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Högt</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57,1</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61,3</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a:effectLst/>
                          <a:latin typeface="Calibri" panose="020F0502020204030204" pitchFamily="34" charset="0"/>
                          <a:ea typeface="Calibri" panose="020F0502020204030204" pitchFamily="34" charset="0"/>
                          <a:cs typeface="Times New Roman" panose="02020603050405020304" pitchFamily="18" charset="0"/>
                        </a:rPr>
                        <a:t>60,2</a:t>
                      </a:r>
                      <a:endParaRPr lang="en-US" sz="1000" b="0" i="0" u="none" strike="noStrike">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62</a:t>
                      </a:r>
                      <a:endParaRPr lang="en-US" sz="1000" b="0" i="0" u="none" strike="noStrike" dirty="0">
                        <a:effectLst/>
                        <a:latin typeface="Arial" panose="020B0604020202020204" pitchFamily="34" charset="0"/>
                      </a:endParaRPr>
                    </a:p>
                  </a:txBody>
                  <a:tcPr marL="35348" marR="35348" marT="49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863710"/>
                  </a:ext>
                </a:extLst>
              </a:tr>
            </a:tbl>
          </a:graphicData>
        </a:graphic>
      </p:graphicFrame>
      <p:sp>
        <p:nvSpPr>
          <p:cNvPr id="5" name="textruta 4">
            <a:extLst>
              <a:ext uri="{FF2B5EF4-FFF2-40B4-BE49-F238E27FC236}">
                <a16:creationId xmlns:a16="http://schemas.microsoft.com/office/drawing/2014/main" id="{E7F89B9C-AC12-4CC5-9D4F-84E0726EB10D}"/>
              </a:ext>
            </a:extLst>
          </p:cNvPr>
          <p:cNvSpPr txBox="1"/>
          <p:nvPr/>
        </p:nvSpPr>
        <p:spPr>
          <a:xfrm>
            <a:off x="2047226" y="5925441"/>
            <a:ext cx="7858125" cy="736355"/>
          </a:xfrm>
          <a:prstGeom prst="rect">
            <a:avLst/>
          </a:prstGeom>
          <a:noFill/>
        </p:spPr>
        <p:txBody>
          <a:bodyPr wrap="square">
            <a:spAutoFit/>
          </a:bodyPr>
          <a:lstStyle/>
          <a:p>
            <a:pPr>
              <a:lnSpc>
                <a:spcPct val="107000"/>
              </a:lnSpc>
              <a:spcAft>
                <a:spcPts val="800"/>
              </a:spcAft>
            </a:pPr>
            <a:r>
              <a:rPr lang="sv-SE" sz="2000" i="1" dirty="0">
                <a:effectLst/>
                <a:latin typeface="Calibri" panose="020F0502020204030204" pitchFamily="34" charset="0"/>
                <a:ea typeface="Calibri" panose="020F0502020204030204" pitchFamily="34" charset="0"/>
                <a:cs typeface="Times New Roman" panose="02020603050405020304" pitchFamily="18" charset="0"/>
              </a:rPr>
              <a:t>Tabell 2. Resultat per dimension i COPSOQ för djursjukvården, nationella referensvärden från svenska arbetsmarknaden samt offentlig sektor.</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94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4">
            <a:extLst>
              <a:ext uri="{FF2B5EF4-FFF2-40B4-BE49-F238E27FC236}">
                <a16:creationId xmlns:a16="http://schemas.microsoft.com/office/drawing/2014/main" id="{E26FB5F5-E856-4A49-9E99-E9089FA54091}"/>
              </a:ext>
            </a:extLst>
          </p:cNvPr>
          <p:cNvSpPr txBox="1">
            <a:spLocks/>
          </p:cNvSpPr>
          <p:nvPr/>
        </p:nvSpPr>
        <p:spPr>
          <a:xfrm>
            <a:off x="1035580" y="668062"/>
            <a:ext cx="10515600" cy="784412"/>
          </a:xfrm>
          <a:prstGeom prst="rect">
            <a:avLst/>
          </a:prstGeom>
        </p:spPr>
        <p:txBody>
          <a:bodyPr vert="horz" lIns="0" tIns="0" rIns="0" bIns="0" rtlCol="0" anchor="b">
            <a:normAutofit/>
          </a:bodyPr>
          <a:lstStyle>
            <a:lvl1pPr algn="l" defTabSz="914377" rtl="0" eaLnBrk="1" latinLnBrk="0" hangingPunct="1">
              <a:lnSpc>
                <a:spcPct val="90000"/>
              </a:lnSpc>
              <a:spcBef>
                <a:spcPct val="0"/>
              </a:spcBef>
              <a:buNone/>
              <a:defRPr sz="3500" b="1" i="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sv-SE" sz="3500" b="1" i="0" u="none" strike="noStrike" kern="1200" cap="none" spc="0" normalizeH="0" baseline="0" noProof="0" dirty="0">
                <a:ln>
                  <a:noFill/>
                </a:ln>
                <a:solidFill>
                  <a:srgbClr val="7BB189"/>
                </a:solidFill>
                <a:effectLst/>
                <a:uLnTx/>
                <a:uFillTx/>
                <a:latin typeface="Arial"/>
                <a:ea typeface="+mj-ea"/>
                <a:cs typeface="+mj-cs"/>
              </a:rPr>
              <a:t>Analys av resultatet (</a:t>
            </a:r>
            <a:r>
              <a:rPr kumimoji="0" lang="sv-SE" sz="3500" b="1" i="0" u="none" strike="noStrike" kern="1200" cap="none" spc="0" normalizeH="0" baseline="0" noProof="0" dirty="0" err="1">
                <a:ln>
                  <a:noFill/>
                </a:ln>
                <a:solidFill>
                  <a:srgbClr val="7BB189"/>
                </a:solidFill>
                <a:effectLst/>
                <a:uLnTx/>
                <a:uFillTx/>
                <a:latin typeface="Arial"/>
                <a:ea typeface="+mj-ea"/>
                <a:cs typeface="+mj-cs"/>
              </a:rPr>
              <a:t>exkl</a:t>
            </a:r>
            <a:r>
              <a:rPr kumimoji="0" lang="sv-SE" sz="3500" b="1" i="0" u="none" strike="noStrike" kern="1200" cap="none" spc="0" normalizeH="0" baseline="0" noProof="0" dirty="0">
                <a:ln>
                  <a:noFill/>
                </a:ln>
                <a:solidFill>
                  <a:srgbClr val="7BB189"/>
                </a:solidFill>
                <a:effectLst/>
                <a:uLnTx/>
                <a:uFillTx/>
                <a:latin typeface="Arial"/>
                <a:ea typeface="+mj-ea"/>
                <a:cs typeface="+mj-cs"/>
              </a:rPr>
              <a:t> hat och hot)</a:t>
            </a:r>
          </a:p>
        </p:txBody>
      </p:sp>
      <p:sp>
        <p:nvSpPr>
          <p:cNvPr id="5" name="Platshållare för innehåll 5">
            <a:extLst>
              <a:ext uri="{FF2B5EF4-FFF2-40B4-BE49-F238E27FC236}">
                <a16:creationId xmlns:a16="http://schemas.microsoft.com/office/drawing/2014/main" id="{6E29D78D-C9FD-453C-A213-5D08E1885DFC}"/>
              </a:ext>
            </a:extLst>
          </p:cNvPr>
          <p:cNvSpPr txBox="1">
            <a:spLocks/>
          </p:cNvSpPr>
          <p:nvPr/>
        </p:nvSpPr>
        <p:spPr>
          <a:xfrm>
            <a:off x="1035580" y="1452474"/>
            <a:ext cx="10049934" cy="3652441"/>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Clr>
                <a:schemeClr val="accent1"/>
              </a:buClr>
              <a:buSzPct val="150000"/>
              <a:buFont typeface="Arial" panose="020B0604020202020204" pitchFamily="34" charset="0"/>
              <a:buChar char="•"/>
              <a:defRPr sz="1600" b="0" i="0" kern="1200">
                <a:solidFill>
                  <a:srgbClr val="646464"/>
                </a:solidFill>
                <a:latin typeface="+mn-lt"/>
                <a:ea typeface="+mn-ea"/>
                <a:cs typeface="+mn-cs"/>
              </a:defRPr>
            </a:lvl1pPr>
            <a:lvl2pPr marL="685783"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500" b="0" i="0" kern="1200">
                <a:solidFill>
                  <a:srgbClr val="646464"/>
                </a:solidFill>
                <a:latin typeface="+mn-lt"/>
                <a:ea typeface="+mn-ea"/>
                <a:cs typeface="+mn-cs"/>
              </a:defRPr>
            </a:lvl2pPr>
            <a:lvl3pPr marL="1142971"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200" b="0" i="0" kern="1200">
                <a:solidFill>
                  <a:srgbClr val="646464"/>
                </a:solidFill>
                <a:latin typeface="+mn-lt"/>
                <a:ea typeface="+mn-ea"/>
                <a:cs typeface="+mn-cs"/>
              </a:defRPr>
            </a:lvl3pPr>
            <a:lvl4pPr marL="1600160"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4pPr>
            <a:lvl5pPr marL="2057349"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endParaRPr kumimoji="0" lang="sv-SE" sz="1600" b="0" i="0" u="none" strike="noStrike" kern="1200" cap="none" spc="0" normalizeH="0" baseline="0" noProof="0" dirty="0">
              <a:ln>
                <a:noFill/>
              </a:ln>
              <a:solidFill>
                <a:srgbClr val="646464"/>
              </a:solidFill>
              <a:effectLst/>
              <a:uLnTx/>
              <a:uFillTx/>
              <a:latin typeface="Arial"/>
              <a:ea typeface="+mn-ea"/>
              <a:cs typeface="+mn-cs"/>
            </a:endParaRPr>
          </a:p>
        </p:txBody>
      </p:sp>
      <p:sp>
        <p:nvSpPr>
          <p:cNvPr id="6" name="Platshållare för innehåll 5">
            <a:extLst>
              <a:ext uri="{FF2B5EF4-FFF2-40B4-BE49-F238E27FC236}">
                <a16:creationId xmlns:a16="http://schemas.microsoft.com/office/drawing/2014/main" id="{9B7BB291-CD24-4529-A030-F3379AE3254E}"/>
              </a:ext>
            </a:extLst>
          </p:cNvPr>
          <p:cNvSpPr txBox="1">
            <a:spLocks/>
          </p:cNvSpPr>
          <p:nvPr/>
        </p:nvSpPr>
        <p:spPr>
          <a:xfrm>
            <a:off x="1187980" y="1604874"/>
            <a:ext cx="10049934" cy="3652441"/>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Clr>
                <a:schemeClr val="accent1"/>
              </a:buClr>
              <a:buSzPct val="150000"/>
              <a:buFont typeface="Arial" panose="020B0604020202020204" pitchFamily="34" charset="0"/>
              <a:buChar char="•"/>
              <a:defRPr sz="1600" b="0" i="0" kern="1200">
                <a:solidFill>
                  <a:srgbClr val="646464"/>
                </a:solidFill>
                <a:latin typeface="+mn-lt"/>
                <a:ea typeface="+mn-ea"/>
                <a:cs typeface="+mn-cs"/>
              </a:defRPr>
            </a:lvl1pPr>
            <a:lvl2pPr marL="685783"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500" b="0" i="0" kern="1200">
                <a:solidFill>
                  <a:srgbClr val="646464"/>
                </a:solidFill>
                <a:latin typeface="+mn-lt"/>
                <a:ea typeface="+mn-ea"/>
                <a:cs typeface="+mn-cs"/>
              </a:defRPr>
            </a:lvl2pPr>
            <a:lvl3pPr marL="1142971"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200" b="0" i="0" kern="1200">
                <a:solidFill>
                  <a:srgbClr val="646464"/>
                </a:solidFill>
                <a:latin typeface="+mn-lt"/>
                <a:ea typeface="+mn-ea"/>
                <a:cs typeface="+mn-cs"/>
              </a:defRPr>
            </a:lvl3pPr>
            <a:lvl4pPr marL="1600160"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4pPr>
            <a:lvl5pPr marL="2057349"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r>
              <a:rPr lang="sv-SE" sz="2000" dirty="0">
                <a:latin typeface="Arial"/>
                <a:cs typeface="Times New Roman" panose="02020603050405020304" pitchFamily="18" charset="0"/>
              </a:rPr>
              <a:t>Hög arbetsbelastning och en känsla av otillräcklighet </a:t>
            </a:r>
          </a:p>
          <a:p>
            <a:pPr lvl="1">
              <a:spcBef>
                <a:spcPts val="1000"/>
              </a:spcBef>
              <a:buClr>
                <a:srgbClr val="7BB189"/>
              </a:buClr>
              <a:defRPr/>
            </a:pPr>
            <a:r>
              <a:rPr lang="sv-SE" sz="2000" dirty="0">
                <a:latin typeface="Arial"/>
                <a:cs typeface="Times New Roman" panose="02020603050405020304" pitchFamily="18" charset="0"/>
              </a:rPr>
              <a:t>Brist på legitimerad personal antagligen en starkt bidragande faktor</a:t>
            </a:r>
          </a:p>
          <a:p>
            <a:pPr marL="457189" lvl="1" indent="0">
              <a:spcBef>
                <a:spcPts val="1000"/>
              </a:spcBef>
              <a:buClr>
                <a:srgbClr val="7BB189"/>
              </a:buClr>
              <a:buNone/>
              <a:defRPr/>
            </a:pPr>
            <a:endParaRPr kumimoji="0" lang="sv-SE" sz="2000" b="0" i="0" u="none" strike="noStrike" kern="1200" cap="none" spc="0" normalizeH="0" baseline="0" noProof="0" dirty="0">
              <a:ln>
                <a:noFill/>
              </a:ln>
              <a:solidFill>
                <a:srgbClr val="646464"/>
              </a:solidFill>
              <a:effectLst/>
              <a:uLnTx/>
              <a:uFillTx/>
              <a:latin typeface="Arial"/>
              <a:ea typeface="+mn-ea"/>
              <a:cs typeface="Times New Roman" panose="02020603050405020304" pitchFamily="18" charset="0"/>
            </a:endParaRPr>
          </a:p>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r>
              <a:rPr lang="sv-SE" sz="2000" dirty="0">
                <a:latin typeface="Arial"/>
                <a:cs typeface="Times New Roman" panose="02020603050405020304" pitchFamily="18" charset="0"/>
              </a:rPr>
              <a:t>Arbetet upplevs som meningsfullt och att det finns goda möjligheter till utveckling och inflytande</a:t>
            </a:r>
          </a:p>
          <a:p>
            <a:pPr lvl="1">
              <a:spcBef>
                <a:spcPts val="1000"/>
              </a:spcBef>
              <a:buClr>
                <a:srgbClr val="7BB189"/>
              </a:buClr>
              <a:defRPr/>
            </a:pPr>
            <a:endParaRPr lang="sv-SE" dirty="0">
              <a:latin typeface="Arial"/>
              <a:cs typeface="Times New Roman" panose="02020603050405020304" pitchFamily="18" charset="0"/>
            </a:endParaRPr>
          </a:p>
          <a:p>
            <a:pPr marL="0" marR="0" lvl="0" indent="0" algn="l" defTabSz="914377" rtl="0" eaLnBrk="1" fontAlgn="auto" latinLnBrk="0" hangingPunct="1">
              <a:lnSpc>
                <a:spcPct val="90000"/>
              </a:lnSpc>
              <a:spcBef>
                <a:spcPts val="1000"/>
              </a:spcBef>
              <a:spcAft>
                <a:spcPts val="0"/>
              </a:spcAft>
              <a:buClr>
                <a:srgbClr val="7BB189"/>
              </a:buClr>
              <a:buSzPct val="150000"/>
              <a:buNone/>
              <a:tabLst/>
              <a:defRPr/>
            </a:pPr>
            <a:endParaRPr kumimoji="0" lang="sv-SE" sz="1600" b="0" i="0" u="none" strike="noStrike" kern="1200" cap="none" spc="0" normalizeH="0" baseline="0" noProof="0" dirty="0">
              <a:ln>
                <a:noFill/>
              </a:ln>
              <a:solidFill>
                <a:srgbClr val="646464"/>
              </a:solidFill>
              <a:effectLst/>
              <a:uLnTx/>
              <a:uFillTx/>
              <a:latin typeface="Arial"/>
              <a:ea typeface="+mn-ea"/>
              <a:cs typeface="Times New Roman" panose="02020603050405020304" pitchFamily="18" charset="0"/>
            </a:endParaRPr>
          </a:p>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endParaRPr kumimoji="0" lang="sv-SE" sz="1600" b="0" i="0" u="none" strike="noStrike" kern="1200" cap="none" spc="0" normalizeH="0" baseline="0" noProof="0" dirty="0">
              <a:ln>
                <a:noFill/>
              </a:ln>
              <a:solidFill>
                <a:srgbClr val="646464"/>
              </a:solidFill>
              <a:effectLst/>
              <a:uLnTx/>
              <a:uFillTx/>
              <a:latin typeface="Arial"/>
              <a:ea typeface="+mn-ea"/>
              <a:cs typeface="+mn-cs"/>
            </a:endParaRPr>
          </a:p>
        </p:txBody>
      </p:sp>
    </p:spTree>
    <p:extLst>
      <p:ext uri="{BB962C8B-B14F-4D97-AF65-F5344CB8AC3E}">
        <p14:creationId xmlns:p14="http://schemas.microsoft.com/office/powerpoint/2010/main" val="405594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4">
            <a:extLst>
              <a:ext uri="{FF2B5EF4-FFF2-40B4-BE49-F238E27FC236}">
                <a16:creationId xmlns:a16="http://schemas.microsoft.com/office/drawing/2014/main" id="{E26FB5F5-E856-4A49-9E99-E9089FA54091}"/>
              </a:ext>
            </a:extLst>
          </p:cNvPr>
          <p:cNvSpPr txBox="1">
            <a:spLocks/>
          </p:cNvSpPr>
          <p:nvPr/>
        </p:nvSpPr>
        <p:spPr>
          <a:xfrm>
            <a:off x="1035580" y="668062"/>
            <a:ext cx="10515600" cy="784412"/>
          </a:xfrm>
          <a:prstGeom prst="rect">
            <a:avLst/>
          </a:prstGeom>
        </p:spPr>
        <p:txBody>
          <a:bodyPr vert="horz" lIns="0" tIns="0" rIns="0" bIns="0" rtlCol="0" anchor="b">
            <a:normAutofit/>
          </a:bodyPr>
          <a:lstStyle>
            <a:lvl1pPr algn="l" defTabSz="914377" rtl="0" eaLnBrk="1" latinLnBrk="0" hangingPunct="1">
              <a:lnSpc>
                <a:spcPct val="90000"/>
              </a:lnSpc>
              <a:spcBef>
                <a:spcPct val="0"/>
              </a:spcBef>
              <a:buNone/>
              <a:defRPr sz="3500" b="1" i="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sv-SE" sz="3500" b="1" i="0" u="none" strike="noStrike" kern="1200" cap="none" spc="0" normalizeH="0" baseline="0" noProof="0" dirty="0">
                <a:ln>
                  <a:noFill/>
                </a:ln>
                <a:solidFill>
                  <a:srgbClr val="7BB189"/>
                </a:solidFill>
                <a:effectLst/>
                <a:uLnTx/>
                <a:uFillTx/>
                <a:latin typeface="Arial"/>
                <a:ea typeface="+mj-ea"/>
                <a:cs typeface="+mj-cs"/>
              </a:rPr>
              <a:t>Hat och hot</a:t>
            </a:r>
          </a:p>
        </p:txBody>
      </p:sp>
      <p:sp>
        <p:nvSpPr>
          <p:cNvPr id="5" name="Platshållare för innehåll 5">
            <a:extLst>
              <a:ext uri="{FF2B5EF4-FFF2-40B4-BE49-F238E27FC236}">
                <a16:creationId xmlns:a16="http://schemas.microsoft.com/office/drawing/2014/main" id="{6E29D78D-C9FD-453C-A213-5D08E1885DFC}"/>
              </a:ext>
            </a:extLst>
          </p:cNvPr>
          <p:cNvSpPr txBox="1">
            <a:spLocks/>
          </p:cNvSpPr>
          <p:nvPr/>
        </p:nvSpPr>
        <p:spPr>
          <a:xfrm>
            <a:off x="1035580" y="1452474"/>
            <a:ext cx="10049934" cy="3652441"/>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Clr>
                <a:schemeClr val="accent1"/>
              </a:buClr>
              <a:buSzPct val="150000"/>
              <a:buFont typeface="Arial" panose="020B0604020202020204" pitchFamily="34" charset="0"/>
              <a:buChar char="•"/>
              <a:defRPr sz="1600" b="0" i="0" kern="1200">
                <a:solidFill>
                  <a:srgbClr val="646464"/>
                </a:solidFill>
                <a:latin typeface="+mn-lt"/>
                <a:ea typeface="+mn-ea"/>
                <a:cs typeface="+mn-cs"/>
              </a:defRPr>
            </a:lvl1pPr>
            <a:lvl2pPr marL="685783"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500" b="0" i="0" kern="1200">
                <a:solidFill>
                  <a:srgbClr val="646464"/>
                </a:solidFill>
                <a:latin typeface="+mn-lt"/>
                <a:ea typeface="+mn-ea"/>
                <a:cs typeface="+mn-cs"/>
              </a:defRPr>
            </a:lvl2pPr>
            <a:lvl3pPr marL="1142971"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200" b="0" i="0" kern="1200">
                <a:solidFill>
                  <a:srgbClr val="646464"/>
                </a:solidFill>
                <a:latin typeface="+mn-lt"/>
                <a:ea typeface="+mn-ea"/>
                <a:cs typeface="+mn-cs"/>
              </a:defRPr>
            </a:lvl3pPr>
            <a:lvl4pPr marL="1600160"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4pPr>
            <a:lvl5pPr marL="2057349"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endParaRPr kumimoji="0" lang="sv-SE" sz="1600" b="0" i="0" u="none" strike="noStrike" kern="1200" cap="none" spc="0" normalizeH="0" baseline="0" noProof="0" dirty="0">
              <a:ln>
                <a:noFill/>
              </a:ln>
              <a:solidFill>
                <a:srgbClr val="646464"/>
              </a:solidFill>
              <a:effectLst/>
              <a:uLnTx/>
              <a:uFillTx/>
              <a:latin typeface="Arial"/>
              <a:ea typeface="+mn-ea"/>
              <a:cs typeface="+mn-cs"/>
            </a:endParaRPr>
          </a:p>
        </p:txBody>
      </p:sp>
      <p:sp>
        <p:nvSpPr>
          <p:cNvPr id="6" name="Platshållare för innehåll 5">
            <a:extLst>
              <a:ext uri="{FF2B5EF4-FFF2-40B4-BE49-F238E27FC236}">
                <a16:creationId xmlns:a16="http://schemas.microsoft.com/office/drawing/2014/main" id="{9B7BB291-CD24-4529-A030-F3379AE3254E}"/>
              </a:ext>
            </a:extLst>
          </p:cNvPr>
          <p:cNvSpPr txBox="1">
            <a:spLocks/>
          </p:cNvSpPr>
          <p:nvPr/>
        </p:nvSpPr>
        <p:spPr>
          <a:xfrm>
            <a:off x="1187980" y="1604874"/>
            <a:ext cx="10049934" cy="3652441"/>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Clr>
                <a:schemeClr val="accent1"/>
              </a:buClr>
              <a:buSzPct val="150000"/>
              <a:buFont typeface="Arial" panose="020B0604020202020204" pitchFamily="34" charset="0"/>
              <a:buChar char="•"/>
              <a:defRPr sz="1600" b="0" i="0" kern="1200">
                <a:solidFill>
                  <a:srgbClr val="646464"/>
                </a:solidFill>
                <a:latin typeface="+mn-lt"/>
                <a:ea typeface="+mn-ea"/>
                <a:cs typeface="+mn-cs"/>
              </a:defRPr>
            </a:lvl1pPr>
            <a:lvl2pPr marL="685783"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500" b="0" i="0" kern="1200">
                <a:solidFill>
                  <a:srgbClr val="646464"/>
                </a:solidFill>
                <a:latin typeface="+mn-lt"/>
                <a:ea typeface="+mn-ea"/>
                <a:cs typeface="+mn-cs"/>
              </a:defRPr>
            </a:lvl2pPr>
            <a:lvl3pPr marL="1142971"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200" b="0" i="0" kern="1200">
                <a:solidFill>
                  <a:srgbClr val="646464"/>
                </a:solidFill>
                <a:latin typeface="+mn-lt"/>
                <a:ea typeface="+mn-ea"/>
                <a:cs typeface="+mn-cs"/>
              </a:defRPr>
            </a:lvl3pPr>
            <a:lvl4pPr marL="1600160"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4pPr>
            <a:lvl5pPr marL="2057349"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r>
              <a:rPr kumimoji="0" lang="sv-SE" sz="1600" b="0" i="0" u="none" strike="noStrike" kern="1200" cap="none" spc="0" normalizeH="0" baseline="0" noProof="0" dirty="0">
                <a:ln>
                  <a:noFill/>
                </a:ln>
                <a:solidFill>
                  <a:srgbClr val="646464"/>
                </a:solidFill>
                <a:effectLst/>
                <a:uLnTx/>
                <a:uFillTx/>
                <a:latin typeface="Arial"/>
                <a:ea typeface="Calibri" panose="020F0502020204030204" pitchFamily="34" charset="0"/>
                <a:cs typeface="Times New Roman" panose="02020603050405020304" pitchFamily="18" charset="0"/>
              </a:rPr>
              <a:t>Frågan om hot och vålds ställdes i två steg. Inledningsvis ställdes frågan om den svarande upplevt våld eller hot om våld.  </a:t>
            </a:r>
          </a:p>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r>
              <a:rPr lang="sv-SE" dirty="0">
                <a:latin typeface="Arial"/>
                <a:cs typeface="Times New Roman" panose="02020603050405020304" pitchFamily="18" charset="0"/>
              </a:rPr>
              <a:t>Inom djursjukvården svarar 19 % att de under de senaste 12 månaderna varit utsatt för våld eller hot om våld från djurägare minst en gång det senaste året och av dessa svarar 10 % att de upplevt våld eller hot om våld det senaste halvåret. </a:t>
            </a:r>
          </a:p>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r>
              <a:rPr lang="sv-SE" dirty="0">
                <a:latin typeface="Arial"/>
                <a:cs typeface="Times New Roman" panose="02020603050405020304" pitchFamily="18" charset="0"/>
              </a:rPr>
              <a:t>I nästa steg ställdes frågan om hur den svarande har hotats. Den svarande hade möjlighet att svara ja eller nej på fyra påståenden: vid fysiskt möte, per telefon, via e-post eller sociala medier. </a:t>
            </a:r>
          </a:p>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endParaRPr kumimoji="0" lang="sv-SE" sz="1600" b="0" i="0" u="none" strike="noStrike" kern="1200" cap="none" spc="0" normalizeH="0" baseline="0" noProof="0" dirty="0">
              <a:ln>
                <a:noFill/>
              </a:ln>
              <a:solidFill>
                <a:srgbClr val="646464"/>
              </a:solidFill>
              <a:effectLst/>
              <a:uLnTx/>
              <a:uFillTx/>
              <a:latin typeface="Arial"/>
              <a:ea typeface="+mn-ea"/>
              <a:cs typeface="Times New Roman" panose="02020603050405020304" pitchFamily="18" charset="0"/>
            </a:endParaRPr>
          </a:p>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endParaRPr lang="sv-SE" dirty="0">
              <a:latin typeface="Arial"/>
              <a:cs typeface="Times New Roman" panose="02020603050405020304" pitchFamily="18" charset="0"/>
            </a:endParaRPr>
          </a:p>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endParaRPr kumimoji="0" lang="sv-SE" sz="1600" b="0" i="0" u="none" strike="noStrike" kern="1200" cap="none" spc="0" normalizeH="0" baseline="0" noProof="0" dirty="0">
              <a:ln>
                <a:noFill/>
              </a:ln>
              <a:solidFill>
                <a:srgbClr val="646464"/>
              </a:solidFill>
              <a:effectLst/>
              <a:uLnTx/>
              <a:uFillTx/>
              <a:latin typeface="Arial"/>
              <a:ea typeface="+mn-ea"/>
              <a:cs typeface="Times New Roman" panose="02020603050405020304" pitchFamily="18" charset="0"/>
            </a:endParaRPr>
          </a:p>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endParaRPr lang="sv-SE" dirty="0">
              <a:latin typeface="Arial"/>
              <a:cs typeface="Times New Roman" panose="02020603050405020304" pitchFamily="18" charset="0"/>
            </a:endParaRPr>
          </a:p>
          <a:p>
            <a:pPr marL="0" indent="0">
              <a:buClr>
                <a:srgbClr val="7BB189"/>
              </a:buClr>
              <a:buNone/>
              <a:defRPr/>
            </a:pPr>
            <a:r>
              <a:rPr lang="sv-SE" sz="1800" i="1" dirty="0">
                <a:effectLst/>
                <a:latin typeface="Calibri" panose="020F0502020204030204" pitchFamily="34" charset="0"/>
                <a:ea typeface="Calibri" panose="020F0502020204030204" pitchFamily="34" charset="0"/>
                <a:cs typeface="Times New Roman" panose="02020603050405020304" pitchFamily="18" charset="0"/>
              </a:rPr>
              <a:t>   Tabell 6. Andelen som hotats av djurägare fördelat på sättet de har hotats genom</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endParaRPr kumimoji="0" lang="sv-SE" sz="1600" b="0" i="0" u="none" strike="noStrike" kern="1200" cap="none" spc="0" normalizeH="0" baseline="0" noProof="0" dirty="0">
              <a:ln>
                <a:noFill/>
              </a:ln>
              <a:solidFill>
                <a:srgbClr val="646464"/>
              </a:solidFill>
              <a:effectLst/>
              <a:uLnTx/>
              <a:uFillTx/>
              <a:latin typeface="Arial"/>
              <a:ea typeface="+mn-ea"/>
              <a:cs typeface="Times New Roman" panose="02020603050405020304" pitchFamily="18" charset="0"/>
            </a:endParaRPr>
          </a:p>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endParaRPr kumimoji="0" lang="sv-SE" sz="1600" b="0" i="0" u="none" strike="noStrike" kern="1200" cap="none" spc="0" normalizeH="0" baseline="0" noProof="0" dirty="0">
              <a:ln>
                <a:noFill/>
              </a:ln>
              <a:solidFill>
                <a:srgbClr val="646464"/>
              </a:solidFill>
              <a:effectLst/>
              <a:uLnTx/>
              <a:uFillTx/>
              <a:latin typeface="Arial"/>
              <a:ea typeface="+mn-ea"/>
              <a:cs typeface="+mn-cs"/>
            </a:endParaRPr>
          </a:p>
        </p:txBody>
      </p:sp>
      <p:graphicFrame>
        <p:nvGraphicFramePr>
          <p:cNvPr id="7" name="Tabell 6">
            <a:extLst>
              <a:ext uri="{FF2B5EF4-FFF2-40B4-BE49-F238E27FC236}">
                <a16:creationId xmlns:a16="http://schemas.microsoft.com/office/drawing/2014/main" id="{6DD01429-5940-4BE0-A84D-1EEE2A169C6A}"/>
              </a:ext>
            </a:extLst>
          </p:cNvPr>
          <p:cNvGraphicFramePr>
            <a:graphicFrameLocks noGrp="1"/>
          </p:cNvGraphicFramePr>
          <p:nvPr/>
        </p:nvGraphicFramePr>
        <p:xfrm>
          <a:off x="1334031" y="3848568"/>
          <a:ext cx="5754370" cy="1062166"/>
        </p:xfrm>
        <a:graphic>
          <a:graphicData uri="http://schemas.openxmlformats.org/drawingml/2006/table">
            <a:tbl>
              <a:tblPr firstRow="1" firstCol="1" bandRow="1">
                <a:tableStyleId>{5C22544A-7EE6-4342-B048-85BDC9FD1C3A}</a:tableStyleId>
              </a:tblPr>
              <a:tblGrid>
                <a:gridCol w="2877185">
                  <a:extLst>
                    <a:ext uri="{9D8B030D-6E8A-4147-A177-3AD203B41FA5}">
                      <a16:colId xmlns:a16="http://schemas.microsoft.com/office/drawing/2014/main" val="3124102265"/>
                    </a:ext>
                  </a:extLst>
                </a:gridCol>
                <a:gridCol w="2877185">
                  <a:extLst>
                    <a:ext uri="{9D8B030D-6E8A-4147-A177-3AD203B41FA5}">
                      <a16:colId xmlns:a16="http://schemas.microsoft.com/office/drawing/2014/main" val="3067720208"/>
                    </a:ext>
                  </a:extLst>
                </a:gridCol>
              </a:tblGrid>
              <a:tr h="0">
                <a:tc>
                  <a:txBody>
                    <a:bodyPr/>
                    <a:lstStyle/>
                    <a:p>
                      <a:pPr algn="r">
                        <a:lnSpc>
                          <a:spcPct val="107000"/>
                        </a:lnSpc>
                        <a:spcAft>
                          <a:spcPts val="800"/>
                        </a:spcAft>
                      </a:pPr>
                      <a:r>
                        <a:rPr lang="sv-SE" sz="1300">
                          <a:effectLst/>
                        </a:rPr>
                        <a:t>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800"/>
                        </a:spcAft>
                      </a:pPr>
                      <a:r>
                        <a:rPr lang="sv-SE" sz="1300">
                          <a:effectLst/>
                        </a:rPr>
                        <a:t>Andel som hotats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623225912"/>
                  </a:ext>
                </a:extLst>
              </a:tr>
              <a:tr h="0">
                <a:tc>
                  <a:txBody>
                    <a:bodyPr/>
                    <a:lstStyle/>
                    <a:p>
                      <a:pPr algn="r">
                        <a:lnSpc>
                          <a:spcPct val="107000"/>
                        </a:lnSpc>
                        <a:spcAft>
                          <a:spcPts val="800"/>
                        </a:spcAft>
                      </a:pPr>
                      <a:r>
                        <a:rPr lang="sv-SE" sz="1100">
                          <a:effectLst/>
                        </a:rPr>
                        <a:t>Har hotats vid fysiskt möte med djurägare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800"/>
                        </a:spcAft>
                      </a:pPr>
                      <a:r>
                        <a:rPr lang="sv-SE" sz="1100">
                          <a:effectLst/>
                        </a:rPr>
                        <a:t>17,1</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274901010"/>
                  </a:ext>
                </a:extLst>
              </a:tr>
              <a:tr h="0">
                <a:tc>
                  <a:txBody>
                    <a:bodyPr/>
                    <a:lstStyle/>
                    <a:p>
                      <a:pPr algn="r">
                        <a:lnSpc>
                          <a:spcPct val="107000"/>
                        </a:lnSpc>
                        <a:spcAft>
                          <a:spcPts val="800"/>
                        </a:spcAft>
                      </a:pPr>
                      <a:r>
                        <a:rPr lang="sv-SE" sz="1100" dirty="0">
                          <a:effectLst/>
                        </a:rPr>
                        <a:t>Har hotats via telefon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800"/>
                        </a:spcAft>
                      </a:pPr>
                      <a:r>
                        <a:rPr lang="sv-SE" sz="1100">
                          <a:effectLst/>
                        </a:rPr>
                        <a:t>26,4</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92288236"/>
                  </a:ext>
                </a:extLst>
              </a:tr>
              <a:tr h="0">
                <a:tc>
                  <a:txBody>
                    <a:bodyPr/>
                    <a:lstStyle/>
                    <a:p>
                      <a:pPr algn="r">
                        <a:lnSpc>
                          <a:spcPct val="107000"/>
                        </a:lnSpc>
                        <a:spcAft>
                          <a:spcPts val="800"/>
                        </a:spcAft>
                      </a:pPr>
                      <a:r>
                        <a:rPr lang="sv-SE" sz="1100" dirty="0">
                          <a:effectLst/>
                        </a:rPr>
                        <a:t>Har hotats via e-post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800"/>
                        </a:spcAft>
                      </a:pPr>
                      <a:r>
                        <a:rPr lang="sv-SE" sz="1100">
                          <a:effectLst/>
                        </a:rPr>
                        <a:t>8,0</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970056484"/>
                  </a:ext>
                </a:extLst>
              </a:tr>
              <a:tr h="0">
                <a:tc>
                  <a:txBody>
                    <a:bodyPr/>
                    <a:lstStyle/>
                    <a:p>
                      <a:pPr algn="r">
                        <a:lnSpc>
                          <a:spcPct val="107000"/>
                        </a:lnSpc>
                        <a:spcAft>
                          <a:spcPts val="800"/>
                        </a:spcAft>
                      </a:pPr>
                      <a:r>
                        <a:rPr lang="sv-SE" sz="1100">
                          <a:effectLst/>
                        </a:rPr>
                        <a:t>Har hotats via sociala medier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800"/>
                        </a:spcAft>
                      </a:pPr>
                      <a:r>
                        <a:rPr lang="sv-SE" sz="1100" dirty="0">
                          <a:effectLst/>
                        </a:rPr>
                        <a:t>7,0</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96642470"/>
                  </a:ext>
                </a:extLst>
              </a:tr>
            </a:tbl>
          </a:graphicData>
        </a:graphic>
      </p:graphicFrame>
    </p:spTree>
    <p:extLst>
      <p:ext uri="{BB962C8B-B14F-4D97-AF65-F5344CB8AC3E}">
        <p14:creationId xmlns:p14="http://schemas.microsoft.com/office/powerpoint/2010/main" val="220169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4">
            <a:extLst>
              <a:ext uri="{FF2B5EF4-FFF2-40B4-BE49-F238E27FC236}">
                <a16:creationId xmlns:a16="http://schemas.microsoft.com/office/drawing/2014/main" id="{0A542E1B-EE22-4788-B624-B701004305EF}"/>
              </a:ext>
            </a:extLst>
          </p:cNvPr>
          <p:cNvSpPr txBox="1">
            <a:spLocks/>
          </p:cNvSpPr>
          <p:nvPr/>
        </p:nvSpPr>
        <p:spPr>
          <a:xfrm>
            <a:off x="1035580" y="668062"/>
            <a:ext cx="10515600" cy="784412"/>
          </a:xfrm>
          <a:prstGeom prst="rect">
            <a:avLst/>
          </a:prstGeom>
        </p:spPr>
        <p:txBody>
          <a:bodyPr vert="horz" lIns="0" tIns="0" rIns="0" bIns="0" rtlCol="0" anchor="b">
            <a:normAutofit/>
          </a:bodyPr>
          <a:lstStyle>
            <a:lvl1pPr algn="l" defTabSz="914377" rtl="0" eaLnBrk="1" latinLnBrk="0" hangingPunct="1">
              <a:lnSpc>
                <a:spcPct val="90000"/>
              </a:lnSpc>
              <a:spcBef>
                <a:spcPct val="0"/>
              </a:spcBef>
              <a:buNone/>
              <a:defRPr sz="3500" b="1" i="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sv-SE" sz="3500" b="1" i="0" u="none" strike="noStrike" kern="1200" cap="none" spc="0" normalizeH="0" baseline="0" noProof="0" dirty="0">
                <a:ln>
                  <a:noFill/>
                </a:ln>
                <a:solidFill>
                  <a:srgbClr val="7BB189"/>
                </a:solidFill>
                <a:effectLst/>
                <a:uLnTx/>
                <a:uFillTx/>
                <a:latin typeface="Arial"/>
                <a:ea typeface="+mj-ea"/>
                <a:cs typeface="+mj-cs"/>
              </a:rPr>
              <a:t>Vad gör vi med resultatet?</a:t>
            </a:r>
          </a:p>
        </p:txBody>
      </p:sp>
      <p:sp>
        <p:nvSpPr>
          <p:cNvPr id="5" name="Platshållare för innehåll 5">
            <a:extLst>
              <a:ext uri="{FF2B5EF4-FFF2-40B4-BE49-F238E27FC236}">
                <a16:creationId xmlns:a16="http://schemas.microsoft.com/office/drawing/2014/main" id="{F0408BCB-77E2-4FDB-92C6-8D38198C0044}"/>
              </a:ext>
            </a:extLst>
          </p:cNvPr>
          <p:cNvSpPr txBox="1">
            <a:spLocks/>
          </p:cNvSpPr>
          <p:nvPr/>
        </p:nvSpPr>
        <p:spPr>
          <a:xfrm>
            <a:off x="1187980" y="1604874"/>
            <a:ext cx="10049934" cy="3652441"/>
          </a:xfrm>
          <a:prstGeom prst="rect">
            <a:avLst/>
          </a:prstGeom>
        </p:spPr>
        <p:txBody>
          <a:bodyPr vert="horz" lIns="0" tIns="0" rIns="0" bIns="0" rtlCol="0">
            <a:noAutofit/>
          </a:bodyPr>
          <a:lstStyle>
            <a:lvl1pPr marL="228594" indent="-228594" algn="l" defTabSz="914377" rtl="0" eaLnBrk="1" latinLnBrk="0" hangingPunct="1">
              <a:lnSpc>
                <a:spcPct val="90000"/>
              </a:lnSpc>
              <a:spcBef>
                <a:spcPts val="1000"/>
              </a:spcBef>
              <a:buClr>
                <a:schemeClr val="accent1"/>
              </a:buClr>
              <a:buSzPct val="150000"/>
              <a:buFont typeface="Arial" panose="020B0604020202020204" pitchFamily="34" charset="0"/>
              <a:buChar char="•"/>
              <a:defRPr sz="1600" b="0" i="0" kern="1200">
                <a:solidFill>
                  <a:srgbClr val="646464"/>
                </a:solidFill>
                <a:latin typeface="+mn-lt"/>
                <a:ea typeface="+mn-ea"/>
                <a:cs typeface="+mn-cs"/>
              </a:defRPr>
            </a:lvl1pPr>
            <a:lvl2pPr marL="685783"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500" b="0" i="0" kern="1200">
                <a:solidFill>
                  <a:srgbClr val="646464"/>
                </a:solidFill>
                <a:latin typeface="+mn-lt"/>
                <a:ea typeface="+mn-ea"/>
                <a:cs typeface="+mn-cs"/>
              </a:defRPr>
            </a:lvl2pPr>
            <a:lvl3pPr marL="1142971"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200" b="0" i="0" kern="1200">
                <a:solidFill>
                  <a:srgbClr val="646464"/>
                </a:solidFill>
                <a:latin typeface="+mn-lt"/>
                <a:ea typeface="+mn-ea"/>
                <a:cs typeface="+mn-cs"/>
              </a:defRPr>
            </a:lvl3pPr>
            <a:lvl4pPr marL="1600160"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4pPr>
            <a:lvl5pPr marL="2057349"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
                <a:srgbClr val="7BB189"/>
              </a:buClr>
              <a:buSzPct val="150000"/>
              <a:buNone/>
              <a:tabLst/>
              <a:defRPr/>
            </a:pPr>
            <a:endParaRPr kumimoji="0" lang="sv-SE" sz="1600" b="0" i="0" u="none" strike="noStrike" kern="1200" cap="none" spc="0" normalizeH="0" baseline="0" noProof="0" dirty="0">
              <a:ln>
                <a:noFill/>
              </a:ln>
              <a:solidFill>
                <a:srgbClr val="646464"/>
              </a:solidFill>
              <a:effectLst/>
              <a:uLnTx/>
              <a:uFillTx/>
              <a:latin typeface="Arial"/>
              <a:ea typeface="+mn-ea"/>
              <a:cs typeface="Times New Roman" panose="02020603050405020304" pitchFamily="18" charset="0"/>
            </a:endParaRPr>
          </a:p>
          <a:p>
            <a:pPr marL="228594" marR="0" lvl="0" indent="-228594" algn="l" defTabSz="914377" rtl="0" eaLnBrk="1" fontAlgn="auto" latinLnBrk="0" hangingPunct="1">
              <a:lnSpc>
                <a:spcPct val="90000"/>
              </a:lnSpc>
              <a:spcBef>
                <a:spcPts val="1000"/>
              </a:spcBef>
              <a:spcAft>
                <a:spcPts val="0"/>
              </a:spcAft>
              <a:buClr>
                <a:srgbClr val="7BB189"/>
              </a:buClr>
              <a:buSzPct val="150000"/>
              <a:buFont typeface="Arial" panose="020B0604020202020204" pitchFamily="34" charset="0"/>
              <a:buChar char="•"/>
              <a:tabLst/>
              <a:defRPr/>
            </a:pPr>
            <a:endParaRPr kumimoji="0" lang="sv-SE" sz="1600" b="0" i="0" u="none" strike="noStrike" kern="1200" cap="none" spc="0" normalizeH="0" baseline="0" noProof="0" dirty="0">
              <a:ln>
                <a:noFill/>
              </a:ln>
              <a:solidFill>
                <a:srgbClr val="646464"/>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7ABA9692-1349-40A8-95D9-6646B0B09D87}"/>
              </a:ext>
            </a:extLst>
          </p:cNvPr>
          <p:cNvSpPr>
            <a:spLocks noGrp="1"/>
          </p:cNvSpPr>
          <p:nvPr>
            <p:ph type="body" sz="quarter" idx="13"/>
          </p:nvPr>
        </p:nvSpPr>
        <p:spPr>
          <a:xfrm>
            <a:off x="1035580" y="2045459"/>
            <a:ext cx="10515600" cy="519946"/>
          </a:xfrm>
        </p:spPr>
        <p:txBody>
          <a:bodyPr/>
          <a:lstStyle/>
          <a:p>
            <a:pPr marL="228594" indent="-228594">
              <a:buClr>
                <a:srgbClr val="7BB189"/>
              </a:buClr>
              <a:buFont typeface="Arial" panose="020B0604020202020204" pitchFamily="34" charset="0"/>
              <a:buChar char="•"/>
              <a:defRPr/>
            </a:pPr>
            <a:r>
              <a:rPr lang="sv-SE" sz="2000" dirty="0">
                <a:solidFill>
                  <a:srgbClr val="646464"/>
                </a:solidFill>
                <a:cs typeface="Times New Roman" panose="02020603050405020304" pitchFamily="18" charset="0"/>
              </a:rPr>
              <a:t>Pressmeddelande gällande hat och hot</a:t>
            </a:r>
          </a:p>
          <a:p>
            <a:pPr marL="228594" indent="-228594">
              <a:buClr>
                <a:srgbClr val="7BB189"/>
              </a:buClr>
              <a:buFont typeface="Arial" panose="020B0604020202020204" pitchFamily="34" charset="0"/>
              <a:buChar char="•"/>
              <a:defRPr/>
            </a:pPr>
            <a:r>
              <a:rPr lang="sv-SE" sz="2000" dirty="0">
                <a:solidFill>
                  <a:srgbClr val="646464"/>
                </a:solidFill>
                <a:cs typeface="Times New Roman" panose="02020603050405020304" pitchFamily="18" charset="0"/>
              </a:rPr>
              <a:t>Återkoppling till medlemsföretagen</a:t>
            </a:r>
          </a:p>
          <a:p>
            <a:pPr marL="228594" indent="-228594">
              <a:buClr>
                <a:srgbClr val="7BB189"/>
              </a:buClr>
              <a:buFont typeface="Arial" panose="020B0604020202020204" pitchFamily="34" charset="0"/>
              <a:buChar char="•"/>
              <a:defRPr/>
            </a:pPr>
            <a:r>
              <a:rPr lang="sv-SE" sz="2000" dirty="0">
                <a:solidFill>
                  <a:srgbClr val="646464"/>
                </a:solidFill>
                <a:cs typeface="Times New Roman" panose="02020603050405020304" pitchFamily="18" charset="0"/>
              </a:rPr>
              <a:t>Kontakter med media, studenter</a:t>
            </a:r>
          </a:p>
          <a:p>
            <a:pPr marL="228594" indent="-228594">
              <a:buClr>
                <a:srgbClr val="7BB189"/>
              </a:buClr>
              <a:buFont typeface="Arial" panose="020B0604020202020204" pitchFamily="34" charset="0"/>
              <a:buChar char="•"/>
              <a:defRPr/>
            </a:pPr>
            <a:r>
              <a:rPr lang="sv-SE" sz="2000" dirty="0">
                <a:solidFill>
                  <a:srgbClr val="646464"/>
                </a:solidFill>
                <a:cs typeface="Times New Roman" panose="02020603050405020304" pitchFamily="18" charset="0"/>
              </a:rPr>
              <a:t>Projekt via Prevent </a:t>
            </a:r>
          </a:p>
          <a:p>
            <a:endParaRPr lang="sv-SE" dirty="0"/>
          </a:p>
        </p:txBody>
      </p:sp>
    </p:spTree>
    <p:extLst>
      <p:ext uri="{BB962C8B-B14F-4D97-AF65-F5344CB8AC3E}">
        <p14:creationId xmlns:p14="http://schemas.microsoft.com/office/powerpoint/2010/main" val="186346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78328BF-758A-4F0E-88AF-E08C39BA9128}"/>
              </a:ext>
            </a:extLst>
          </p:cNvPr>
          <p:cNvSpPr>
            <a:spLocks noGrp="1"/>
          </p:cNvSpPr>
          <p:nvPr>
            <p:ph type="title"/>
          </p:nvPr>
        </p:nvSpPr>
        <p:spPr>
          <a:xfrm>
            <a:off x="454067" y="83286"/>
            <a:ext cx="10515600" cy="784412"/>
          </a:xfrm>
        </p:spPr>
        <p:txBody>
          <a:bodyPr/>
          <a:lstStyle/>
          <a:p>
            <a:r>
              <a:rPr lang="sv-SE" dirty="0"/>
              <a:t>Citat från undersökningen</a:t>
            </a:r>
          </a:p>
        </p:txBody>
      </p:sp>
      <p:sp>
        <p:nvSpPr>
          <p:cNvPr id="4" name="Platshållare för bildnummer 3">
            <a:extLst>
              <a:ext uri="{FF2B5EF4-FFF2-40B4-BE49-F238E27FC236}">
                <a16:creationId xmlns:a16="http://schemas.microsoft.com/office/drawing/2014/main" id="{3DD99809-EC11-4BE0-BA68-1762ED86A56C}"/>
              </a:ext>
            </a:extLst>
          </p:cNvPr>
          <p:cNvSpPr>
            <a:spLocks noGrp="1"/>
          </p:cNvSpPr>
          <p:nvPr>
            <p:ph type="sldNum" sz="quarter" idx="12"/>
          </p:nvPr>
        </p:nvSpPr>
        <p:spPr/>
        <p:txBody>
          <a:bodyPr/>
          <a:lstStyle/>
          <a:p>
            <a:fld id="{DFBCEBEC-50B7-48B9-A3C6-9A2EA474843C}" type="slidenum">
              <a:rPr lang="sv-SE" smtClean="0"/>
              <a:t>7</a:t>
            </a:fld>
            <a:endParaRPr lang="sv-SE"/>
          </a:p>
        </p:txBody>
      </p:sp>
      <p:sp>
        <p:nvSpPr>
          <p:cNvPr id="9" name="textruta 8">
            <a:extLst>
              <a:ext uri="{FF2B5EF4-FFF2-40B4-BE49-F238E27FC236}">
                <a16:creationId xmlns:a16="http://schemas.microsoft.com/office/drawing/2014/main" id="{212A9A1E-EE00-4C78-8288-202B5538CCF6}"/>
              </a:ext>
            </a:extLst>
          </p:cNvPr>
          <p:cNvSpPr txBox="1"/>
          <p:nvPr/>
        </p:nvSpPr>
        <p:spPr>
          <a:xfrm>
            <a:off x="454064" y="3980925"/>
            <a:ext cx="11097112" cy="384721"/>
          </a:xfrm>
          <a:prstGeom prst="rect">
            <a:avLst/>
          </a:prstGeom>
          <a:noFill/>
        </p:spPr>
        <p:txBody>
          <a:bodyPr wrap="square">
            <a:spAutoFit/>
          </a:bodyPr>
          <a:lstStyle/>
          <a:p>
            <a:r>
              <a:rPr lang="sv-SE" dirty="0">
                <a:solidFill>
                  <a:srgbClr val="000000"/>
                </a:solidFill>
                <a:latin typeface="+mj-lt"/>
              </a:rPr>
              <a:t>Väldigt högt tryck med delvis oförstående och påfrestande djurägare. Annars underbara kollegor!</a:t>
            </a:r>
          </a:p>
        </p:txBody>
      </p:sp>
      <p:sp>
        <p:nvSpPr>
          <p:cNvPr id="11" name="textruta 10">
            <a:extLst>
              <a:ext uri="{FF2B5EF4-FFF2-40B4-BE49-F238E27FC236}">
                <a16:creationId xmlns:a16="http://schemas.microsoft.com/office/drawing/2014/main" id="{31393B2C-F6CB-4FCC-91EA-42B0BB483F79}"/>
              </a:ext>
            </a:extLst>
          </p:cNvPr>
          <p:cNvSpPr txBox="1"/>
          <p:nvPr/>
        </p:nvSpPr>
        <p:spPr>
          <a:xfrm>
            <a:off x="454064" y="4614560"/>
            <a:ext cx="11220190" cy="969496"/>
          </a:xfrm>
          <a:prstGeom prst="rect">
            <a:avLst/>
          </a:prstGeom>
          <a:noFill/>
        </p:spPr>
        <p:txBody>
          <a:bodyPr wrap="square">
            <a:spAutoFit/>
          </a:bodyPr>
          <a:lstStyle>
            <a:defPPr>
              <a:defRPr lang="sv-SE"/>
            </a:defPPr>
            <a:lvl1pPr>
              <a:defRPr b="0" i="0">
                <a:solidFill>
                  <a:srgbClr val="000000"/>
                </a:solidFill>
                <a:effectLst/>
                <a:latin typeface="Calibri" panose="020F0502020204030204" pitchFamily="34" charset="0"/>
              </a:defRPr>
            </a:lvl1pPr>
          </a:lstStyle>
          <a:p>
            <a:r>
              <a:rPr lang="sv-SE" dirty="0">
                <a:latin typeface="+mj-lt"/>
              </a:rPr>
              <a:t>Övertid efter arbetsdag är slut påverkar privatliv att man inte hinner träffa familjen lika mkt, familjen tröttnar på detta. Ingen lunch för att hinna med allt bokat och kunna sluta i tid ger resultatet i en trött/sur människa när den kommer hem</a:t>
            </a:r>
            <a:r>
              <a:rPr lang="sv-SE" dirty="0"/>
              <a:t>. </a:t>
            </a:r>
          </a:p>
        </p:txBody>
      </p:sp>
      <p:sp>
        <p:nvSpPr>
          <p:cNvPr id="13" name="textruta 12">
            <a:extLst>
              <a:ext uri="{FF2B5EF4-FFF2-40B4-BE49-F238E27FC236}">
                <a16:creationId xmlns:a16="http://schemas.microsoft.com/office/drawing/2014/main" id="{20F6ABEE-58E1-4F4D-B9E0-202A77E8A5DC}"/>
              </a:ext>
            </a:extLst>
          </p:cNvPr>
          <p:cNvSpPr txBox="1"/>
          <p:nvPr/>
        </p:nvSpPr>
        <p:spPr>
          <a:xfrm>
            <a:off x="454065" y="2605182"/>
            <a:ext cx="11097111" cy="969496"/>
          </a:xfrm>
          <a:prstGeom prst="rect">
            <a:avLst/>
          </a:prstGeom>
          <a:noFill/>
        </p:spPr>
        <p:txBody>
          <a:bodyPr wrap="square">
            <a:spAutoFit/>
          </a:bodyPr>
          <a:lstStyle/>
          <a:p>
            <a:r>
              <a:rPr lang="sv-SE" dirty="0">
                <a:solidFill>
                  <a:srgbClr val="000000"/>
                </a:solidFill>
                <a:latin typeface="+mj-lt"/>
              </a:rPr>
              <a:t>Roligt jobb som kräver vidareutbildning på fritid och mkt högt engagemang. Bra arbetsgivare och kunder, men jobbar över 60 timmar i veckan utan undantag för att hinna med. Hade jag strikt hållit mig till 40 timmar hade både kunder och arbetsgivare varit missnöjda.</a:t>
            </a:r>
          </a:p>
        </p:txBody>
      </p:sp>
      <p:sp>
        <p:nvSpPr>
          <p:cNvPr id="15" name="textruta 14">
            <a:extLst>
              <a:ext uri="{FF2B5EF4-FFF2-40B4-BE49-F238E27FC236}">
                <a16:creationId xmlns:a16="http://schemas.microsoft.com/office/drawing/2014/main" id="{7B51FB7B-AADE-4006-A96D-440F42CDFA33}"/>
              </a:ext>
            </a:extLst>
          </p:cNvPr>
          <p:cNvSpPr txBox="1"/>
          <p:nvPr/>
        </p:nvSpPr>
        <p:spPr>
          <a:xfrm>
            <a:off x="454065" y="1273945"/>
            <a:ext cx="11097111" cy="969496"/>
          </a:xfrm>
          <a:prstGeom prst="rect">
            <a:avLst/>
          </a:prstGeom>
          <a:noFill/>
        </p:spPr>
        <p:txBody>
          <a:bodyPr wrap="square">
            <a:spAutoFit/>
          </a:bodyPr>
          <a:lstStyle/>
          <a:p>
            <a:r>
              <a:rPr lang="sv-SE" b="0" i="0" dirty="0">
                <a:solidFill>
                  <a:srgbClr val="000000"/>
                </a:solidFill>
                <a:effectLst/>
                <a:latin typeface="+mj-lt"/>
              </a:rPr>
              <a:t>Överlag älskar jag mitt yrke och har svårt att komma på något annat som jag hellre vill göra, men det ÄR ett tufft yrke på många vis och jag upplever att det har blivit tuffare på senare år, avundas inte de som kommer ut nya nu- man ska kunna väldigt mycket och tufft klimat i sociala medier.</a:t>
            </a:r>
            <a:endParaRPr lang="sv-SE" dirty="0">
              <a:latin typeface="+mj-lt"/>
            </a:endParaRPr>
          </a:p>
        </p:txBody>
      </p:sp>
    </p:spTree>
    <p:extLst>
      <p:ext uri="{BB962C8B-B14F-4D97-AF65-F5344CB8AC3E}">
        <p14:creationId xmlns:p14="http://schemas.microsoft.com/office/powerpoint/2010/main" val="360800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F0E580-0328-4F6D-B2BF-88E296F9A557}"/>
              </a:ext>
            </a:extLst>
          </p:cNvPr>
          <p:cNvSpPr>
            <a:spLocks noGrp="1"/>
          </p:cNvSpPr>
          <p:nvPr>
            <p:ph type="title"/>
          </p:nvPr>
        </p:nvSpPr>
        <p:spPr/>
        <p:txBody>
          <a:bodyPr/>
          <a:lstStyle/>
          <a:p>
            <a:r>
              <a:rPr lang="sv-SE" dirty="0"/>
              <a:t>Diskussion om vägen framåt</a:t>
            </a:r>
          </a:p>
        </p:txBody>
      </p:sp>
      <p:sp>
        <p:nvSpPr>
          <p:cNvPr id="3" name="Platshållare för bildnummer 2">
            <a:extLst>
              <a:ext uri="{FF2B5EF4-FFF2-40B4-BE49-F238E27FC236}">
                <a16:creationId xmlns:a16="http://schemas.microsoft.com/office/drawing/2014/main" id="{96EF2930-93F0-47D9-B09E-2D1E9E71E06E}"/>
              </a:ext>
            </a:extLst>
          </p:cNvPr>
          <p:cNvSpPr>
            <a:spLocks noGrp="1"/>
          </p:cNvSpPr>
          <p:nvPr>
            <p:ph type="sldNum" sz="quarter" idx="12"/>
          </p:nvPr>
        </p:nvSpPr>
        <p:spPr/>
        <p:txBody>
          <a:bodyPr/>
          <a:lstStyle/>
          <a:p>
            <a:fld id="{3E3B467B-FA7C-41D8-8D1E-205F2594F9D8}" type="slidenum">
              <a:rPr lang="sv-SE" smtClean="0"/>
              <a:pPr/>
              <a:t>8</a:t>
            </a:fld>
            <a:endParaRPr lang="sv-SE" dirty="0"/>
          </a:p>
        </p:txBody>
      </p:sp>
      <p:sp>
        <p:nvSpPr>
          <p:cNvPr id="4" name="Platshållare för text 6">
            <a:extLst>
              <a:ext uri="{FF2B5EF4-FFF2-40B4-BE49-F238E27FC236}">
                <a16:creationId xmlns:a16="http://schemas.microsoft.com/office/drawing/2014/main" id="{D3431D43-0E57-4A1F-95BE-EAD90FEDE809}"/>
              </a:ext>
            </a:extLst>
          </p:cNvPr>
          <p:cNvSpPr txBox="1">
            <a:spLocks/>
          </p:cNvSpPr>
          <p:nvPr/>
        </p:nvSpPr>
        <p:spPr>
          <a:xfrm>
            <a:off x="1035580" y="2045459"/>
            <a:ext cx="10515600" cy="519946"/>
          </a:xfrm>
          <a:prstGeom prst="rect">
            <a:avLst/>
          </a:prstGeom>
        </p:spPr>
        <p:txBody>
          <a:bodyPr/>
          <a:lstStyle>
            <a:lvl1pPr marL="228594" indent="-228594" algn="l" defTabSz="914377" rtl="0" eaLnBrk="1" latinLnBrk="0" hangingPunct="1">
              <a:lnSpc>
                <a:spcPct val="90000"/>
              </a:lnSpc>
              <a:spcBef>
                <a:spcPts val="1000"/>
              </a:spcBef>
              <a:buClr>
                <a:schemeClr val="accent1"/>
              </a:buClr>
              <a:buSzPct val="150000"/>
              <a:buFont typeface="Arial" panose="020B0604020202020204" pitchFamily="34" charset="0"/>
              <a:buChar char="•"/>
              <a:defRPr sz="1600" b="0" i="0" kern="1200">
                <a:solidFill>
                  <a:srgbClr val="646464"/>
                </a:solidFill>
                <a:latin typeface="+mn-lt"/>
                <a:ea typeface="+mn-ea"/>
                <a:cs typeface="+mn-cs"/>
              </a:defRPr>
            </a:lvl1pPr>
            <a:lvl2pPr marL="685783"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500" b="0" i="0" kern="1200">
                <a:solidFill>
                  <a:srgbClr val="646464"/>
                </a:solidFill>
                <a:latin typeface="+mn-lt"/>
                <a:ea typeface="+mn-ea"/>
                <a:cs typeface="+mn-cs"/>
              </a:defRPr>
            </a:lvl2pPr>
            <a:lvl3pPr marL="1142971"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200" b="0" i="0" kern="1200">
                <a:solidFill>
                  <a:srgbClr val="646464"/>
                </a:solidFill>
                <a:latin typeface="+mn-lt"/>
                <a:ea typeface="+mn-ea"/>
                <a:cs typeface="+mn-cs"/>
              </a:defRPr>
            </a:lvl3pPr>
            <a:lvl4pPr marL="1600160"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4pPr>
            <a:lvl5pPr marL="2057349"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buClr>
                <a:srgbClr val="7BB189"/>
              </a:buClr>
              <a:defRPr/>
            </a:pPr>
            <a:r>
              <a:rPr lang="sv-SE" sz="2000" dirty="0">
                <a:latin typeface="+mj-lt"/>
                <a:cs typeface="Calibri" panose="020F0502020204030204" pitchFamily="34" charset="0"/>
              </a:rPr>
              <a:t>Organisatoriskt</a:t>
            </a:r>
          </a:p>
          <a:p>
            <a:pPr>
              <a:buClr>
                <a:srgbClr val="7BB189"/>
              </a:buClr>
              <a:defRPr/>
            </a:pPr>
            <a:r>
              <a:rPr lang="sv-SE" sz="2000" dirty="0">
                <a:latin typeface="+mj-lt"/>
                <a:cs typeface="Calibri" panose="020F0502020204030204" pitchFamily="34" charset="0"/>
              </a:rPr>
              <a:t>Kompetensbristen</a:t>
            </a:r>
          </a:p>
          <a:p>
            <a:pPr>
              <a:buClr>
                <a:srgbClr val="7BB189"/>
              </a:buClr>
              <a:defRPr/>
            </a:pPr>
            <a:r>
              <a:rPr lang="sv-SE" sz="2000" dirty="0">
                <a:latin typeface="+mj-lt"/>
                <a:cs typeface="Calibri" panose="020F0502020204030204" pitchFamily="34" charset="0"/>
              </a:rPr>
              <a:t>Djurägarna</a:t>
            </a:r>
          </a:p>
          <a:p>
            <a:pPr>
              <a:buClr>
                <a:srgbClr val="7BB189"/>
              </a:buClr>
              <a:defRPr/>
            </a:pPr>
            <a:endParaRPr lang="sv-SE" dirty="0"/>
          </a:p>
        </p:txBody>
      </p:sp>
    </p:spTree>
    <p:extLst>
      <p:ext uri="{BB962C8B-B14F-4D97-AF65-F5344CB8AC3E}">
        <p14:creationId xmlns:p14="http://schemas.microsoft.com/office/powerpoint/2010/main" val="225055373"/>
      </p:ext>
    </p:extLst>
  </p:cSld>
  <p:clrMapOvr>
    <a:masterClrMapping/>
  </p:clrMapOvr>
</p:sld>
</file>

<file path=ppt/theme/theme1.xml><?xml version="1.0" encoding="utf-8"?>
<a:theme xmlns:a="http://schemas.openxmlformats.org/drawingml/2006/main" name="Gröna Arbetsgivare">
  <a:themeElements>
    <a:clrScheme name="Grön Arbetsgivare_Colour">
      <a:dk1>
        <a:sysClr val="windowText" lastClr="000000"/>
      </a:dk1>
      <a:lt1>
        <a:sysClr val="window" lastClr="FFFFFF"/>
      </a:lt1>
      <a:dk2>
        <a:srgbClr val="8D9089"/>
      </a:dk2>
      <a:lt2>
        <a:srgbClr val="E7E6E6"/>
      </a:lt2>
      <a:accent1>
        <a:srgbClr val="7BB189"/>
      </a:accent1>
      <a:accent2>
        <a:srgbClr val="FBE0CA"/>
      </a:accent2>
      <a:accent3>
        <a:srgbClr val="F03F1D"/>
      </a:accent3>
      <a:accent4>
        <a:srgbClr val="005778"/>
      </a:accent4>
      <a:accent5>
        <a:srgbClr val="FFEEAC"/>
      </a:accent5>
      <a:accent6>
        <a:srgbClr val="A2799D"/>
      </a:accent6>
      <a:hlink>
        <a:srgbClr val="0563C1"/>
      </a:hlink>
      <a:folHlink>
        <a:srgbClr val="954F72"/>
      </a:folHlink>
    </a:clrScheme>
    <a:fontScheme name="Grön Arbetsgivare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Gröna arbetsgivare.potx" id="{DB4707AB-4CA0-41D2-8FE8-19F64237932C}" vid="{AB9D1C74-F8E6-41BF-957A-900A2E625F33}"/>
    </a:ext>
  </a:extLst>
</a:theme>
</file>

<file path=ppt/theme/theme2.xml><?xml version="1.0" encoding="utf-8"?>
<a:theme xmlns:a="http://schemas.openxmlformats.org/drawingml/2006/main" name="Office-tema">
  <a:themeElements>
    <a:clrScheme name="Grön Arbetsgivare_Colour">
      <a:dk1>
        <a:sysClr val="windowText" lastClr="000000"/>
      </a:dk1>
      <a:lt1>
        <a:sysClr val="window" lastClr="FFFFFF"/>
      </a:lt1>
      <a:dk2>
        <a:srgbClr val="44546A"/>
      </a:dk2>
      <a:lt2>
        <a:srgbClr val="E7E6E6"/>
      </a:lt2>
      <a:accent1>
        <a:srgbClr val="8CB08A"/>
      </a:accent1>
      <a:accent2>
        <a:srgbClr val="F5E1CC"/>
      </a:accent2>
      <a:accent3>
        <a:srgbClr val="D14124"/>
      </a:accent3>
      <a:accent4>
        <a:srgbClr val="005776"/>
      </a:accent4>
      <a:accent5>
        <a:srgbClr val="FFF0B0"/>
      </a:accent5>
      <a:accent6>
        <a:srgbClr val="98789C"/>
      </a:accent6>
      <a:hlink>
        <a:srgbClr val="0563C1"/>
      </a:hlink>
      <a:folHlink>
        <a:srgbClr val="954F72"/>
      </a:folHlink>
    </a:clrScheme>
    <a:fontScheme name="Grön Arbetsgivare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Grön Arbetsgivare_Colour">
      <a:dk1>
        <a:sysClr val="windowText" lastClr="000000"/>
      </a:dk1>
      <a:lt1>
        <a:sysClr val="window" lastClr="FFFFFF"/>
      </a:lt1>
      <a:dk2>
        <a:srgbClr val="44546A"/>
      </a:dk2>
      <a:lt2>
        <a:srgbClr val="E7E6E6"/>
      </a:lt2>
      <a:accent1>
        <a:srgbClr val="8CB08A"/>
      </a:accent1>
      <a:accent2>
        <a:srgbClr val="F5E1CC"/>
      </a:accent2>
      <a:accent3>
        <a:srgbClr val="D14124"/>
      </a:accent3>
      <a:accent4>
        <a:srgbClr val="005776"/>
      </a:accent4>
      <a:accent5>
        <a:srgbClr val="FFF0B0"/>
      </a:accent5>
      <a:accent6>
        <a:srgbClr val="98789C"/>
      </a:accent6>
      <a:hlink>
        <a:srgbClr val="0563C1"/>
      </a:hlink>
      <a:folHlink>
        <a:srgbClr val="954F72"/>
      </a:folHlink>
    </a:clrScheme>
    <a:fontScheme name="Grön Arbetsgivare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 Gröna arbetsgivare</Template>
  <TotalTime>1811</TotalTime>
  <Words>1375</Words>
  <Application>Microsoft Office PowerPoint</Application>
  <PresentationFormat>Bredbild</PresentationFormat>
  <Paragraphs>239</Paragraphs>
  <Slides>8</Slides>
  <Notes>7</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8</vt:i4>
      </vt:variant>
    </vt:vector>
  </HeadingPairs>
  <TitlesOfParts>
    <vt:vector size="13" baseType="lpstr">
      <vt:lpstr>Arial</vt:lpstr>
      <vt:lpstr>Calibri</vt:lpstr>
      <vt:lpstr>Calibri Light</vt:lpstr>
      <vt:lpstr>Gröna Arbetsgivare</vt:lpstr>
      <vt:lpstr>Document</vt:lpstr>
      <vt:lpstr>Enkätundersökning   Hälsa, trivsel och välmående inom djursjukvården  Camilla Backlund Arbetsmiljöexpert Gröna arbetsgivare</vt:lpstr>
      <vt:lpstr>PowerPoint-presentation</vt:lpstr>
      <vt:lpstr>PowerPoint-presentation</vt:lpstr>
      <vt:lpstr>PowerPoint-presentation</vt:lpstr>
      <vt:lpstr>PowerPoint-presentation</vt:lpstr>
      <vt:lpstr>PowerPoint-presentation</vt:lpstr>
      <vt:lpstr>Citat från undersökningen</vt:lpstr>
      <vt:lpstr>Diskussion om vägen framåt</vt:lpstr>
    </vt:vector>
  </TitlesOfParts>
  <Company>Rehngruppen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via Prevent</dc:title>
  <dc:creator>Camilla Backlund</dc:creator>
  <cp:lastModifiedBy>Camilla Backlund</cp:lastModifiedBy>
  <cp:revision>8</cp:revision>
  <cp:lastPrinted>2018-09-21T12:01:30Z</cp:lastPrinted>
  <dcterms:created xsi:type="dcterms:W3CDTF">2021-09-23T09:05:18Z</dcterms:created>
  <dcterms:modified xsi:type="dcterms:W3CDTF">2021-11-18T06:25:22Z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bLibrary">
    <vt:lpwstr>sb1</vt:lpwstr>
  </property>
</Properties>
</file>